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48" r:id="rId1"/>
  </p:sldMasterIdLst>
  <p:notesMasterIdLst>
    <p:notesMasterId r:id="rId37"/>
  </p:notesMasterIdLst>
  <p:sldIdLst>
    <p:sldId id="256" r:id="rId2"/>
    <p:sldId id="408" r:id="rId3"/>
    <p:sldId id="406" r:id="rId4"/>
    <p:sldId id="350" r:id="rId5"/>
    <p:sldId id="395" r:id="rId6"/>
    <p:sldId id="298" r:id="rId7"/>
    <p:sldId id="259" r:id="rId8"/>
    <p:sldId id="375" r:id="rId9"/>
    <p:sldId id="399" r:id="rId10"/>
    <p:sldId id="376" r:id="rId11"/>
    <p:sldId id="299" r:id="rId12"/>
    <p:sldId id="398" r:id="rId13"/>
    <p:sldId id="397" r:id="rId14"/>
    <p:sldId id="258" r:id="rId15"/>
    <p:sldId id="352" r:id="rId16"/>
    <p:sldId id="379" r:id="rId17"/>
    <p:sldId id="381" r:id="rId18"/>
    <p:sldId id="361" r:id="rId19"/>
    <p:sldId id="382" r:id="rId20"/>
    <p:sldId id="383" r:id="rId21"/>
    <p:sldId id="401" r:id="rId22"/>
    <p:sldId id="300" r:id="rId23"/>
    <p:sldId id="389" r:id="rId24"/>
    <p:sldId id="386" r:id="rId25"/>
    <p:sldId id="387" r:id="rId26"/>
    <p:sldId id="388" r:id="rId27"/>
    <p:sldId id="391" r:id="rId28"/>
    <p:sldId id="402" r:id="rId29"/>
    <p:sldId id="301" r:id="rId30"/>
    <p:sldId id="409" r:id="rId31"/>
    <p:sldId id="394" r:id="rId32"/>
    <p:sldId id="413" r:id="rId33"/>
    <p:sldId id="410" r:id="rId34"/>
    <p:sldId id="411" r:id="rId35"/>
    <p:sldId id="412" r:id="rId36"/>
  </p:sldIdLst>
  <p:sldSz cx="18288000" cy="10287000"/>
  <p:notesSz cx="6858000" cy="9144000"/>
  <p:embeddedFontLst>
    <p:embeddedFont>
      <p:font typeface="Cambria Math" panose="02040503050406030204" pitchFamily="18" charset="0"/>
      <p:regular r:id="rId38"/>
    </p:embeddedFont>
    <p:embeddedFont>
      <p:font typeface="等线" panose="02010600030101010101" pitchFamily="2" charset="-122"/>
      <p:regular r:id="rId39"/>
      <p:bold r:id="rId40"/>
    </p:embeddedFont>
    <p:embeddedFont>
      <p:font typeface="汉仪文黑-65W" panose="00020600040101010101" pitchFamily="18" charset="-122"/>
      <p:regular r:id="rId41"/>
    </p:embeddedFont>
    <p:embeddedFont>
      <p:font typeface="黑体" panose="02010609060101010101" pitchFamily="49" charset="-122"/>
      <p:regular r:id="rId42"/>
    </p:embeddedFont>
    <p:embeddedFont>
      <p:font typeface="微软雅黑" panose="020B0503020204020204" pitchFamily="34" charset="-122"/>
      <p:regular r:id="rId43"/>
      <p:bold r:id="rId44"/>
    </p:embeddedFont>
    <p:embeddedFont>
      <p:font typeface="幼圆" panose="02010509060101010101" pitchFamily="49" charset="-122"/>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E5862"/>
    <a:srgbClr val="FF3300"/>
    <a:srgbClr val="050707"/>
    <a:srgbClr val="7D7582"/>
    <a:srgbClr val="8C8591"/>
    <a:srgbClr val="7DB182"/>
    <a:srgbClr val="31859C"/>
    <a:srgbClr val="F2E8E6"/>
    <a:srgbClr val="D6B9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142CFC-603F-47C8-9A2F-F62BAAFBC686}" v="669" dt="2019-05-12T14:13:03.21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2353" autoAdjust="0"/>
  </p:normalViewPr>
  <p:slideViewPr>
    <p:cSldViewPr>
      <p:cViewPr varScale="1">
        <p:scale>
          <a:sx n="46" d="100"/>
          <a:sy n="46" d="100"/>
        </p:scale>
        <p:origin x="1133"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2800" dirty="0"/>
              <a:t>稀释酱油（油：水</a:t>
            </a:r>
            <a:r>
              <a:rPr lang="en-US" altLang="zh-CN" sz="2800" dirty="0"/>
              <a:t>=1:12</a:t>
            </a:r>
            <a:r>
              <a:rPr lang="zh-CN" altLang="en-US" sz="2800" dirty="0"/>
              <a:t>）的折射率随温度变化的关系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235683184167121"/>
          <c:y val="9.7415820125384203E-2"/>
          <c:w val="0.84577439653240949"/>
          <c:h val="0.78997609622289655"/>
        </c:manualLayout>
      </c:layout>
      <c:scatterChart>
        <c:scatterStyle val="lineMarker"/>
        <c:varyColors val="0"/>
        <c:ser>
          <c:idx val="0"/>
          <c:order val="0"/>
          <c:tx>
            <c:strRef>
              <c:f>Sheet1!$A$1</c:f>
              <c:strCache>
                <c:ptCount val="1"/>
                <c:pt idx="0">
                  <c:v>酱油（油：水=1:12）的折射率随温度变化的关系</c:v>
                </c:pt>
              </c:strCache>
            </c:strRef>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0"/>
            <c:dispEq val="0"/>
          </c:trendline>
          <c:xVal>
            <c:numRef>
              <c:f>Sheet1!$B$2:$K$2</c:f>
              <c:numCache>
                <c:formatCode>General</c:formatCode>
                <c:ptCount val="10"/>
                <c:pt idx="0">
                  <c:v>25</c:v>
                </c:pt>
                <c:pt idx="1">
                  <c:v>30</c:v>
                </c:pt>
                <c:pt idx="2">
                  <c:v>35</c:v>
                </c:pt>
                <c:pt idx="3">
                  <c:v>40</c:v>
                </c:pt>
                <c:pt idx="4">
                  <c:v>45</c:v>
                </c:pt>
                <c:pt idx="5">
                  <c:v>50</c:v>
                </c:pt>
                <c:pt idx="6">
                  <c:v>55</c:v>
                </c:pt>
                <c:pt idx="7">
                  <c:v>60</c:v>
                </c:pt>
                <c:pt idx="8">
                  <c:v>65</c:v>
                </c:pt>
                <c:pt idx="9">
                  <c:v>70</c:v>
                </c:pt>
              </c:numCache>
            </c:numRef>
          </c:xVal>
          <c:yVal>
            <c:numRef>
              <c:f>Sheet1!$B$3:$K$3</c:f>
              <c:numCache>
                <c:formatCode>General</c:formatCode>
                <c:ptCount val="10"/>
                <c:pt idx="0">
                  <c:v>1.3352999999999999</c:v>
                </c:pt>
                <c:pt idx="1">
                  <c:v>1.3348</c:v>
                </c:pt>
                <c:pt idx="2">
                  <c:v>1.3339000000000001</c:v>
                </c:pt>
                <c:pt idx="3">
                  <c:v>1.3334999999999999</c:v>
                </c:pt>
                <c:pt idx="4">
                  <c:v>1.3322000000000001</c:v>
                </c:pt>
                <c:pt idx="5">
                  <c:v>1.3318000000000001</c:v>
                </c:pt>
                <c:pt idx="6">
                  <c:v>1.3305</c:v>
                </c:pt>
                <c:pt idx="7">
                  <c:v>1.3299000000000001</c:v>
                </c:pt>
                <c:pt idx="8">
                  <c:v>1.3286</c:v>
                </c:pt>
                <c:pt idx="9">
                  <c:v>1.3277000000000001</c:v>
                </c:pt>
              </c:numCache>
            </c:numRef>
          </c:yVal>
          <c:smooth val="0"/>
          <c:extLst>
            <c:ext xmlns:c16="http://schemas.microsoft.com/office/drawing/2014/chart" uri="{C3380CC4-5D6E-409C-BE32-E72D297353CC}">
              <c16:uniqueId val="{00000001-7281-4B5E-9601-6CD2E3B15E78}"/>
            </c:ext>
          </c:extLst>
        </c:ser>
        <c:dLbls>
          <c:showLegendKey val="0"/>
          <c:showVal val="0"/>
          <c:showCatName val="0"/>
          <c:showSerName val="0"/>
          <c:showPercent val="0"/>
          <c:showBubbleSize val="0"/>
        </c:dLbls>
        <c:axId val="357381200"/>
        <c:axId val="364797072"/>
      </c:scatterChart>
      <c:valAx>
        <c:axId val="357381200"/>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sz="2800" dirty="0"/>
                  <a:t>温度</a:t>
                </a:r>
                <a:r>
                  <a:rPr lang="en-US" altLang="zh-CN" sz="2800" dirty="0"/>
                  <a:t>T/℃</a:t>
                </a:r>
                <a:endParaRPr lang="zh-CN" altLang="en-US" sz="2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4797072"/>
        <c:crosses val="autoZero"/>
        <c:crossBetween val="midCat"/>
      </c:valAx>
      <c:valAx>
        <c:axId val="364797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sz="2800" dirty="0"/>
                  <a:t>折射率</a:t>
                </a:r>
                <a:r>
                  <a:rPr lang="en-US" altLang="zh-CN" sz="2800" dirty="0"/>
                  <a:t>n</a:t>
                </a:r>
                <a:endParaRPr lang="zh-CN" altLang="en-US" sz="2800" dirty="0"/>
              </a:p>
            </c:rich>
          </c:tx>
          <c:layout>
            <c:manualLayout>
              <c:xMode val="edge"/>
              <c:yMode val="edge"/>
              <c:x val="2.5835238900725331E-2"/>
              <c:y val="0.4293781612271578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57381200"/>
        <c:crosses val="autoZero"/>
        <c:crossBetween val="midCat"/>
      </c:valAx>
      <c:spPr>
        <a:noFill/>
        <a:ln>
          <a:noFill/>
        </a:ln>
        <a:effectLst/>
      </c:spPr>
    </c:plotArea>
    <c:plotVisOnly val="1"/>
    <c:dispBlanksAs val="gap"/>
    <c:showDLblsOverMax val="0"/>
  </c:chart>
  <c:spPr>
    <a:solidFill>
      <a:srgbClr val="FFFFFF"/>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2400" dirty="0"/>
              <a:t>酱油的折射率随温度变化的关系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6334881524078168"/>
          <c:y val="0.15215120633154836"/>
          <c:w val="0.79478250776239812"/>
          <c:h val="0.68050556251613026"/>
        </c:manualLayout>
      </c:layout>
      <c:scatterChart>
        <c:scatterStyle val="lineMarker"/>
        <c:varyColors val="0"/>
        <c:ser>
          <c:idx val="0"/>
          <c:order val="0"/>
          <c:tx>
            <c:strRef>
              <c:f>Sheet1!$A$1</c:f>
              <c:strCache>
                <c:ptCount val="1"/>
                <c:pt idx="0">
                  <c:v>酱油（油：水=1:12）的折射率随温度变化的关系</c:v>
                </c:pt>
              </c:strCache>
            </c:strRef>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0"/>
            <c:dispEq val="0"/>
          </c:trendline>
          <c:xVal>
            <c:numRef>
              <c:f>Sheet1!$B$2:$K$2</c:f>
              <c:numCache>
                <c:formatCode>General</c:formatCode>
                <c:ptCount val="10"/>
                <c:pt idx="0">
                  <c:v>25</c:v>
                </c:pt>
                <c:pt idx="1">
                  <c:v>30</c:v>
                </c:pt>
                <c:pt idx="2">
                  <c:v>35</c:v>
                </c:pt>
                <c:pt idx="3">
                  <c:v>40</c:v>
                </c:pt>
                <c:pt idx="4">
                  <c:v>45</c:v>
                </c:pt>
                <c:pt idx="5">
                  <c:v>50</c:v>
                </c:pt>
                <c:pt idx="6">
                  <c:v>55</c:v>
                </c:pt>
                <c:pt idx="7">
                  <c:v>60</c:v>
                </c:pt>
                <c:pt idx="8">
                  <c:v>65</c:v>
                </c:pt>
                <c:pt idx="9">
                  <c:v>70</c:v>
                </c:pt>
              </c:numCache>
            </c:numRef>
          </c:xVal>
          <c:yVal>
            <c:numRef>
              <c:f>Sheet1!$B$3:$K$3</c:f>
              <c:numCache>
                <c:formatCode>General</c:formatCode>
                <c:ptCount val="10"/>
                <c:pt idx="0">
                  <c:v>1.3352999999999999</c:v>
                </c:pt>
                <c:pt idx="1">
                  <c:v>1.3348</c:v>
                </c:pt>
                <c:pt idx="2">
                  <c:v>1.3339000000000001</c:v>
                </c:pt>
                <c:pt idx="3">
                  <c:v>1.3334999999999999</c:v>
                </c:pt>
                <c:pt idx="4">
                  <c:v>1.3322000000000001</c:v>
                </c:pt>
                <c:pt idx="5">
                  <c:v>1.3318000000000001</c:v>
                </c:pt>
                <c:pt idx="6">
                  <c:v>1.3305</c:v>
                </c:pt>
                <c:pt idx="7">
                  <c:v>1.3299000000000001</c:v>
                </c:pt>
                <c:pt idx="8">
                  <c:v>1.3286</c:v>
                </c:pt>
                <c:pt idx="9">
                  <c:v>1.3277000000000001</c:v>
                </c:pt>
              </c:numCache>
            </c:numRef>
          </c:yVal>
          <c:smooth val="0"/>
          <c:extLst>
            <c:ext xmlns:c16="http://schemas.microsoft.com/office/drawing/2014/chart" uri="{C3380CC4-5D6E-409C-BE32-E72D297353CC}">
              <c16:uniqueId val="{00000001-79B2-4F1F-99A4-9EE969ACF104}"/>
            </c:ext>
          </c:extLst>
        </c:ser>
        <c:dLbls>
          <c:showLegendKey val="0"/>
          <c:showVal val="0"/>
          <c:showCatName val="0"/>
          <c:showSerName val="0"/>
          <c:showPercent val="0"/>
          <c:showBubbleSize val="0"/>
        </c:dLbls>
        <c:axId val="357381200"/>
        <c:axId val="364797072"/>
      </c:scatterChart>
      <c:valAx>
        <c:axId val="357381200"/>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sz="1800" dirty="0"/>
                  <a:t>温度</a:t>
                </a:r>
                <a:r>
                  <a:rPr lang="en-US" altLang="zh-CN" sz="1800" dirty="0"/>
                  <a:t>T/℃</a:t>
                </a:r>
                <a:endParaRPr lang="zh-CN" altLang="en-US" sz="1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4797072"/>
        <c:crosses val="autoZero"/>
        <c:crossBetween val="midCat"/>
      </c:valAx>
      <c:valAx>
        <c:axId val="364797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sz="1800" dirty="0"/>
                  <a:t>折射率</a:t>
                </a:r>
                <a:r>
                  <a:rPr lang="en-US" altLang="zh-CN" sz="1800" dirty="0"/>
                  <a:t>n</a:t>
                </a:r>
                <a:endParaRPr lang="zh-CN" altLang="en-US" sz="1800" dirty="0"/>
              </a:p>
            </c:rich>
          </c:tx>
          <c:layout>
            <c:manualLayout>
              <c:xMode val="edge"/>
              <c:yMode val="edge"/>
              <c:x val="2.5835238900725331E-2"/>
              <c:y val="0.4293781612271578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573812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145381249462263"/>
          <c:y val="0.15215120633154836"/>
          <c:w val="0.69667751068619399"/>
          <c:h val="0.62881327584650248"/>
        </c:manualLayout>
      </c:layout>
      <c:scatterChart>
        <c:scatterStyle val="lineMarker"/>
        <c:varyColors val="0"/>
        <c:ser>
          <c:idx val="0"/>
          <c:order val="0"/>
          <c:tx>
            <c:strRef>
              <c:f>Sheet1!$A$1</c:f>
              <c:strCache>
                <c:ptCount val="1"/>
                <c:pt idx="0">
                  <c:v>酱油（油：水=1:12）的折射率随温度变化的关系</c:v>
                </c:pt>
              </c:strCache>
            </c:strRef>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0"/>
            <c:dispEq val="0"/>
          </c:trendline>
          <c:xVal>
            <c:numRef>
              <c:f>Sheet1!$B$2:$K$2</c:f>
              <c:numCache>
                <c:formatCode>General</c:formatCode>
                <c:ptCount val="10"/>
                <c:pt idx="0">
                  <c:v>25</c:v>
                </c:pt>
                <c:pt idx="1">
                  <c:v>30</c:v>
                </c:pt>
                <c:pt idx="2">
                  <c:v>35</c:v>
                </c:pt>
                <c:pt idx="3">
                  <c:v>40</c:v>
                </c:pt>
                <c:pt idx="4">
                  <c:v>45</c:v>
                </c:pt>
                <c:pt idx="5">
                  <c:v>50</c:v>
                </c:pt>
                <c:pt idx="6">
                  <c:v>55</c:v>
                </c:pt>
                <c:pt idx="7">
                  <c:v>60</c:v>
                </c:pt>
                <c:pt idx="8">
                  <c:v>65</c:v>
                </c:pt>
                <c:pt idx="9">
                  <c:v>70</c:v>
                </c:pt>
              </c:numCache>
            </c:numRef>
          </c:xVal>
          <c:yVal>
            <c:numRef>
              <c:f>Sheet1!$B$3:$K$3</c:f>
              <c:numCache>
                <c:formatCode>General</c:formatCode>
                <c:ptCount val="10"/>
                <c:pt idx="0">
                  <c:v>1.3352999999999999</c:v>
                </c:pt>
                <c:pt idx="1">
                  <c:v>1.3348</c:v>
                </c:pt>
                <c:pt idx="2">
                  <c:v>1.3339000000000001</c:v>
                </c:pt>
                <c:pt idx="3">
                  <c:v>1.3334999999999999</c:v>
                </c:pt>
                <c:pt idx="4">
                  <c:v>1.3322000000000001</c:v>
                </c:pt>
                <c:pt idx="5">
                  <c:v>1.3318000000000001</c:v>
                </c:pt>
                <c:pt idx="6">
                  <c:v>1.3305</c:v>
                </c:pt>
                <c:pt idx="7">
                  <c:v>1.3299000000000001</c:v>
                </c:pt>
                <c:pt idx="8">
                  <c:v>1.3286</c:v>
                </c:pt>
                <c:pt idx="9">
                  <c:v>1.3277000000000001</c:v>
                </c:pt>
              </c:numCache>
            </c:numRef>
          </c:yVal>
          <c:smooth val="0"/>
          <c:extLst>
            <c:ext xmlns:c16="http://schemas.microsoft.com/office/drawing/2014/chart" uri="{C3380CC4-5D6E-409C-BE32-E72D297353CC}">
              <c16:uniqueId val="{00000001-C9FD-4A56-9DAC-EB2101C6C029}"/>
            </c:ext>
          </c:extLst>
        </c:ser>
        <c:dLbls>
          <c:showLegendKey val="0"/>
          <c:showVal val="0"/>
          <c:showCatName val="0"/>
          <c:showSerName val="0"/>
          <c:showPercent val="0"/>
          <c:showBubbleSize val="0"/>
        </c:dLbls>
        <c:axId val="357381200"/>
        <c:axId val="364797072"/>
      </c:scatterChart>
      <c:valAx>
        <c:axId val="357381200"/>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sz="1800" dirty="0"/>
                  <a:t>温度</a:t>
                </a:r>
                <a:r>
                  <a:rPr lang="en-US" altLang="zh-CN" sz="1800" dirty="0"/>
                  <a:t>T/℃</a:t>
                </a:r>
                <a:endParaRPr lang="zh-CN" altLang="en-US" sz="1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4797072"/>
        <c:crosses val="autoZero"/>
        <c:crossBetween val="midCat"/>
      </c:valAx>
      <c:valAx>
        <c:axId val="364797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sz="1800" dirty="0"/>
                  <a:t>折射率</a:t>
                </a:r>
                <a:r>
                  <a:rPr lang="en-US" altLang="zh-CN" sz="1800" dirty="0"/>
                  <a:t>n</a:t>
                </a:r>
                <a:endParaRPr lang="zh-CN" altLang="en-US" sz="1800" dirty="0"/>
              </a:p>
            </c:rich>
          </c:tx>
          <c:layout>
            <c:manualLayout>
              <c:xMode val="edge"/>
              <c:yMode val="edge"/>
              <c:x val="2.5835238900725331E-2"/>
              <c:y val="0.4293781612271578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573812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2800" dirty="0"/>
              <a:t>稀释酱油（油：水</a:t>
            </a:r>
            <a:r>
              <a:rPr lang="en-US" altLang="zh-CN" sz="2800" dirty="0"/>
              <a:t>=1:12</a:t>
            </a:r>
            <a:r>
              <a:rPr lang="zh-CN" altLang="en-US" sz="2800" dirty="0"/>
              <a:t>）的折射率随温度变化的关系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235683184167121"/>
          <c:y val="9.7415820125384203E-2"/>
          <c:w val="0.84577439653240949"/>
          <c:h val="0.78997609622289655"/>
        </c:manualLayout>
      </c:layout>
      <c:scatterChart>
        <c:scatterStyle val="lineMarker"/>
        <c:varyColors val="0"/>
        <c:ser>
          <c:idx val="0"/>
          <c:order val="0"/>
          <c:tx>
            <c:strRef>
              <c:f>Sheet1!$A$1</c:f>
              <c:strCache>
                <c:ptCount val="1"/>
                <c:pt idx="0">
                  <c:v>酱油（油：水=1:12）的折射率随温度变化的关系</c:v>
                </c:pt>
              </c:strCache>
            </c:strRef>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0"/>
            <c:dispEq val="0"/>
          </c:trendline>
          <c:xVal>
            <c:numRef>
              <c:f>Sheet1!$B$2:$K$2</c:f>
              <c:numCache>
                <c:formatCode>General</c:formatCode>
                <c:ptCount val="10"/>
                <c:pt idx="0">
                  <c:v>25</c:v>
                </c:pt>
                <c:pt idx="1">
                  <c:v>30</c:v>
                </c:pt>
                <c:pt idx="2">
                  <c:v>35</c:v>
                </c:pt>
                <c:pt idx="3">
                  <c:v>40</c:v>
                </c:pt>
                <c:pt idx="4">
                  <c:v>45</c:v>
                </c:pt>
                <c:pt idx="5">
                  <c:v>50</c:v>
                </c:pt>
                <c:pt idx="6">
                  <c:v>55</c:v>
                </c:pt>
                <c:pt idx="7">
                  <c:v>60</c:v>
                </c:pt>
                <c:pt idx="8">
                  <c:v>65</c:v>
                </c:pt>
                <c:pt idx="9">
                  <c:v>70</c:v>
                </c:pt>
              </c:numCache>
            </c:numRef>
          </c:xVal>
          <c:yVal>
            <c:numRef>
              <c:f>Sheet1!$B$3:$K$3</c:f>
              <c:numCache>
                <c:formatCode>General</c:formatCode>
                <c:ptCount val="10"/>
                <c:pt idx="0">
                  <c:v>1.3352999999999999</c:v>
                </c:pt>
                <c:pt idx="1">
                  <c:v>1.3348</c:v>
                </c:pt>
                <c:pt idx="2">
                  <c:v>1.3339000000000001</c:v>
                </c:pt>
                <c:pt idx="3">
                  <c:v>1.3334999999999999</c:v>
                </c:pt>
                <c:pt idx="4">
                  <c:v>1.3322000000000001</c:v>
                </c:pt>
                <c:pt idx="5">
                  <c:v>1.3318000000000001</c:v>
                </c:pt>
                <c:pt idx="6">
                  <c:v>1.3305</c:v>
                </c:pt>
                <c:pt idx="7">
                  <c:v>1.3299000000000001</c:v>
                </c:pt>
                <c:pt idx="8">
                  <c:v>1.3286</c:v>
                </c:pt>
                <c:pt idx="9">
                  <c:v>1.3277000000000001</c:v>
                </c:pt>
              </c:numCache>
            </c:numRef>
          </c:yVal>
          <c:smooth val="0"/>
          <c:extLst>
            <c:ext xmlns:c16="http://schemas.microsoft.com/office/drawing/2014/chart" uri="{C3380CC4-5D6E-409C-BE32-E72D297353CC}">
              <c16:uniqueId val="{00000001-4B6A-4D67-8EF8-764F951A6FB2}"/>
            </c:ext>
          </c:extLst>
        </c:ser>
        <c:dLbls>
          <c:showLegendKey val="0"/>
          <c:showVal val="0"/>
          <c:showCatName val="0"/>
          <c:showSerName val="0"/>
          <c:showPercent val="0"/>
          <c:showBubbleSize val="0"/>
        </c:dLbls>
        <c:axId val="357381200"/>
        <c:axId val="364797072"/>
      </c:scatterChart>
      <c:valAx>
        <c:axId val="357381200"/>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sz="2800" dirty="0"/>
                  <a:t>温度</a:t>
                </a:r>
                <a:r>
                  <a:rPr lang="en-US" altLang="zh-CN" sz="2800" dirty="0"/>
                  <a:t>T/℃</a:t>
                </a:r>
                <a:endParaRPr lang="zh-CN" altLang="en-US" sz="2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4797072"/>
        <c:crosses val="autoZero"/>
        <c:crossBetween val="midCat"/>
      </c:valAx>
      <c:valAx>
        <c:axId val="364797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sz="2800" dirty="0"/>
                  <a:t>折射率</a:t>
                </a:r>
                <a:r>
                  <a:rPr lang="en-US" altLang="zh-CN" sz="2800" dirty="0"/>
                  <a:t>n</a:t>
                </a:r>
                <a:endParaRPr lang="zh-CN" altLang="en-US" sz="2800" dirty="0"/>
              </a:p>
            </c:rich>
          </c:tx>
          <c:layout>
            <c:manualLayout>
              <c:xMode val="edge"/>
              <c:yMode val="edge"/>
              <c:x val="2.5835238900725331E-2"/>
              <c:y val="0.4293781612271578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57381200"/>
        <c:crosses val="autoZero"/>
        <c:crossBetween val="midCat"/>
      </c:valAx>
      <c:spPr>
        <a:noFill/>
        <a:ln>
          <a:noFill/>
        </a:ln>
        <a:effectLst/>
      </c:spPr>
    </c:plotArea>
    <c:plotVisOnly val="1"/>
    <c:dispBlanksAs val="gap"/>
    <c:showDLblsOverMax val="0"/>
  </c:chart>
  <c:spPr>
    <a:solidFill>
      <a:srgbClr val="FFFFFF"/>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e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696D6-5644-4A33-9C19-D1A6B9E9FCE0}" type="datetimeFigureOut">
              <a:rPr lang="zh-CN" altLang="en-US" smtClean="0"/>
              <a:t>2019/7/3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D6BA6-23B3-4856-A4F0-069D1ACF5215}" type="slidenum">
              <a:rPr lang="zh-CN" altLang="en-US" smtClean="0"/>
              <a:t>‹#›</a:t>
            </a:fld>
            <a:endParaRPr lang="zh-CN" altLang="en-US"/>
          </a:p>
        </p:txBody>
      </p:sp>
    </p:spTree>
    <p:extLst>
      <p:ext uri="{BB962C8B-B14F-4D97-AF65-F5344CB8AC3E}">
        <p14:creationId xmlns:p14="http://schemas.microsoft.com/office/powerpoint/2010/main" val="3344250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大家好！我是来自上海科技大学的陈稼霖。下面就由我来和大家探讨一下我们第九题酱油光学。</a:t>
            </a:r>
            <a:endParaRPr lang="en-US" altLang="zh-CN" dirty="0"/>
          </a:p>
        </p:txBody>
      </p:sp>
      <p:sp>
        <p:nvSpPr>
          <p:cNvPr id="4" name="灯片编号占位符 3"/>
          <p:cNvSpPr>
            <a:spLocks noGrp="1"/>
          </p:cNvSpPr>
          <p:nvPr>
            <p:ph type="sldNum" sz="quarter" idx="5"/>
          </p:nvPr>
        </p:nvSpPr>
        <p:spPr/>
        <p:txBody>
          <a:bodyPr/>
          <a:lstStyle/>
          <a:p>
            <a:fld id="{9C6D6BA6-23B3-4856-A4F0-069D1ACF5215}" type="slidenum">
              <a:rPr lang="zh-CN" altLang="en-US" smtClean="0"/>
              <a:t>1</a:t>
            </a:fld>
            <a:endParaRPr lang="zh-CN" altLang="en-US"/>
          </a:p>
        </p:txBody>
      </p:sp>
    </p:spTree>
    <p:extLst>
      <p:ext uri="{BB962C8B-B14F-4D97-AF65-F5344CB8AC3E}">
        <p14:creationId xmlns:p14="http://schemas.microsoft.com/office/powerpoint/2010/main" val="3905800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同时我们利用热成像相机观测了酱油薄层上的温度分布，可以看到酱油薄层的温度分布从中心向四周递减。</a:t>
            </a:r>
            <a:endParaRPr lang="en-US" altLang="zh-CN" dirty="0"/>
          </a:p>
        </p:txBody>
      </p:sp>
      <p:sp>
        <p:nvSpPr>
          <p:cNvPr id="4" name="灯片编号占位符 3"/>
          <p:cNvSpPr>
            <a:spLocks noGrp="1"/>
          </p:cNvSpPr>
          <p:nvPr>
            <p:ph type="sldNum" sz="quarter" idx="10"/>
          </p:nvPr>
        </p:nvSpPr>
        <p:spPr/>
        <p:txBody>
          <a:bodyPr/>
          <a:lstStyle/>
          <a:p>
            <a:fld id="{9C6D6BA6-23B3-4856-A4F0-069D1ACF5215}" type="slidenum">
              <a:rPr lang="zh-CN" altLang="en-US" smtClean="0"/>
              <a:t>10</a:t>
            </a:fld>
            <a:endParaRPr lang="zh-CN" altLang="en-US"/>
          </a:p>
        </p:txBody>
      </p:sp>
    </p:spTree>
    <p:extLst>
      <p:ext uri="{BB962C8B-B14F-4D97-AF65-F5344CB8AC3E}">
        <p14:creationId xmlns:p14="http://schemas.microsoft.com/office/powerpoint/2010/main" val="661061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为了解释上述现象，我们建立了一个热透镜的理论模型。</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11</a:t>
            </a:fld>
            <a:endParaRPr lang="zh-CN" altLang="en-US"/>
          </a:p>
        </p:txBody>
      </p:sp>
    </p:spTree>
    <p:extLst>
      <p:ext uri="{BB962C8B-B14F-4D97-AF65-F5344CB8AC3E}">
        <p14:creationId xmlns:p14="http://schemas.microsoft.com/office/powerpoint/2010/main" val="137005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我们的理论模型就完全从热透镜的原理出发。也就是温度分布的不均匀分布导致折射率分布的不均匀分布，从而引起如传统透镜一样的折射效果。</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而，我们的热成像相机只能为我们测得温度分布的大致趋势，而不能提供足够精细的温度分布数据，因此，为了定量且精细地描绘温度分布，我们从激光光强分布出发，并考虑酱油薄层对激光能量的吸收和热传导，解得温度分布。因此，</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12</a:t>
            </a:fld>
            <a:endParaRPr lang="zh-CN" altLang="en-US"/>
          </a:p>
        </p:txBody>
      </p:sp>
    </p:spTree>
    <p:extLst>
      <p:ext uri="{BB962C8B-B14F-4D97-AF65-F5344CB8AC3E}">
        <p14:creationId xmlns:p14="http://schemas.microsoft.com/office/powerpoint/2010/main" val="3810767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因此，我们模型的建立分为光强分布、温度分布、折射率分布、折射成像四个步骤。</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13</a:t>
            </a:fld>
            <a:endParaRPr lang="zh-CN" altLang="en-US"/>
          </a:p>
        </p:txBody>
      </p:sp>
    </p:spTree>
    <p:extLst>
      <p:ext uri="{BB962C8B-B14F-4D97-AF65-F5344CB8AC3E}">
        <p14:creationId xmlns:p14="http://schemas.microsoft.com/office/powerpoint/2010/main" val="277958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对于光强分布，我们利用光功率计测得了激光截面光强的横向与纵向的功率密度。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在理想情况下，激光器发出的光束都应当是高斯光，高斯光的特征之一就是光强在径向上成高斯分布。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然而我们的激光并不是标准的高斯光。</a:t>
            </a:r>
            <a:endParaRPr lang="en-US" altLang="zh-CN" dirty="0"/>
          </a:p>
          <a:p>
            <a:r>
              <a:rPr lang="zh-CN" altLang="en-US" dirty="0"/>
              <a:t>其纵向的功率密度分布则表现出中心向两侧减弱的趋势，因此我们用高斯分布来拟合它，而横向的功率密度则在</a:t>
            </a:r>
            <a:r>
              <a:rPr lang="en-US" altLang="zh-CN" dirty="0"/>
              <a:t>40</a:t>
            </a:r>
            <a:r>
              <a:rPr lang="zh-CN" altLang="en-US" dirty="0"/>
              <a:t>毫瓦每平方毫米上下波动，我们将其作为常数处理。</a:t>
            </a:r>
            <a:endParaRPr lang="en-US" altLang="zh-CN" dirty="0"/>
          </a:p>
        </p:txBody>
      </p:sp>
      <p:sp>
        <p:nvSpPr>
          <p:cNvPr id="4" name="灯片编号占位符 3"/>
          <p:cNvSpPr>
            <a:spLocks noGrp="1"/>
          </p:cNvSpPr>
          <p:nvPr>
            <p:ph type="sldNum" sz="quarter" idx="10"/>
          </p:nvPr>
        </p:nvSpPr>
        <p:spPr/>
        <p:txBody>
          <a:bodyPr/>
          <a:lstStyle/>
          <a:p>
            <a:fld id="{9C6D6BA6-23B3-4856-A4F0-069D1ACF5215}" type="slidenum">
              <a:rPr lang="zh-CN" altLang="en-US" smtClean="0"/>
              <a:t>14</a:t>
            </a:fld>
            <a:endParaRPr lang="zh-CN" altLang="en-US"/>
          </a:p>
        </p:txBody>
      </p:sp>
    </p:spTree>
    <p:extLst>
      <p:ext uri="{BB962C8B-B14F-4D97-AF65-F5344CB8AC3E}">
        <p14:creationId xmlns:p14="http://schemas.microsoft.com/office/powerpoint/2010/main" val="344645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我们结合这两个正交方向上的功率密度分布，得到了激光在其截面的光功率密度分布图。</a:t>
            </a:r>
            <a:endParaRPr lang="en-US" altLang="zh-CN" dirty="0"/>
          </a:p>
        </p:txBody>
      </p:sp>
      <p:sp>
        <p:nvSpPr>
          <p:cNvPr id="4" name="灯片编号占位符 3"/>
          <p:cNvSpPr>
            <a:spLocks noGrp="1"/>
          </p:cNvSpPr>
          <p:nvPr>
            <p:ph type="sldNum" sz="quarter" idx="5"/>
          </p:nvPr>
        </p:nvSpPr>
        <p:spPr/>
        <p:txBody>
          <a:bodyPr/>
          <a:lstStyle/>
          <a:p>
            <a:fld id="{9C6D6BA6-23B3-4856-A4F0-069D1ACF5215}" type="slidenum">
              <a:rPr lang="zh-CN" altLang="en-US" smtClean="0"/>
              <a:t>15</a:t>
            </a:fld>
            <a:endParaRPr lang="zh-CN" altLang="en-US"/>
          </a:p>
        </p:txBody>
      </p:sp>
    </p:spTree>
    <p:extLst>
      <p:ext uri="{BB962C8B-B14F-4D97-AF65-F5344CB8AC3E}">
        <p14:creationId xmlns:p14="http://schemas.microsoft.com/office/powerpoint/2010/main" val="2165271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我们考虑酱油对于激光能量的吸收，将其作为热源函数代入酱油薄层的热传导方程。</a:t>
                </a:r>
                <a:endParaRPr lang="en-US" altLang="zh-CN" dirty="0"/>
              </a:p>
              <a:p>
                <a:r>
                  <a:rPr lang="zh-CN" altLang="en-US" dirty="0"/>
                  <a:t>在稳态下，这一方程化为二维平面上的泊松问题。</a:t>
                </a:r>
                <a:endParaRPr lang="en-US" altLang="zh-CN" dirty="0"/>
              </a:p>
            </p:txBody>
          </p:sp>
        </mc:Choice>
        <mc:Fallback xmlns="">
          <p:sp>
            <p:nvSpPr>
              <p:cNvPr id="3" name="备注占位符 2"/>
              <p:cNvSpPr>
                <a:spLocks noGrp="1"/>
              </p:cNvSpPr>
              <p:nvPr>
                <p:ph type="body" idx="1"/>
              </p:nvPr>
            </p:nvSpPr>
            <p:spPr/>
            <p:txBody>
              <a:bodyPr/>
              <a:lstStyle/>
              <a:p>
                <a:r>
                  <a:rPr lang="zh-CN" altLang="en-US" dirty="0" smtClean="0"/>
                  <a:t>根据实验测量：</a:t>
                </a:r>
                <a:endParaRPr lang="en-US" altLang="zh-CN" dirty="0" smtClean="0"/>
              </a:p>
              <a:p>
                <a:r>
                  <a:rPr lang="zh-CN" altLang="zh-CN" sz="1200" dirty="0" smtClean="0">
                    <a:solidFill>
                      <a:schemeClr val="bg1">
                        <a:lumMod val="50000"/>
                      </a:schemeClr>
                    </a:solidFill>
                  </a:rPr>
                  <a:t>吸光率</a:t>
                </a:r>
                <a:r>
                  <a:rPr lang="en-US" altLang="zh-CN" sz="1200" dirty="0" smtClean="0">
                    <a:solidFill>
                      <a:schemeClr val="bg1">
                        <a:lumMod val="50000"/>
                      </a:schemeClr>
                    </a:solidFill>
                  </a:rPr>
                  <a:t> = 0.29</a:t>
                </a:r>
              </a:p>
              <a:p>
                <a:r>
                  <a:rPr lang="zh-CN" altLang="en-US" sz="1200" dirty="0" smtClean="0">
                    <a:solidFill>
                      <a:schemeClr val="bg1">
                        <a:lumMod val="50000"/>
                      </a:schemeClr>
                    </a:solidFill>
                  </a:rPr>
                  <a:t>密度 </a:t>
                </a:r>
                <a:r>
                  <a:rPr lang="en-US" altLang="zh-CN" sz="1200" dirty="0" smtClean="0">
                    <a:solidFill>
                      <a:schemeClr val="bg1">
                        <a:lumMod val="50000"/>
                      </a:schemeClr>
                    </a:solidFill>
                  </a:rPr>
                  <a:t>= </a:t>
                </a:r>
                <a:r>
                  <a:rPr lang="en-US" altLang="zh-CN" sz="1200" i="0" kern="1200" smtClean="0">
                    <a:solidFill>
                      <a:schemeClr val="tx1"/>
                    </a:solidFill>
                    <a:effectLst/>
                    <a:latin typeface="+mn-lt"/>
                    <a:ea typeface="+mn-ea"/>
                    <a:cs typeface="+mn-cs"/>
                  </a:rPr>
                  <a:t>1.02257</a:t>
                </a:r>
                <a:r>
                  <a:rPr lang="en-US" altLang="zh-CN" sz="1200" b="0" i="0" kern="1200" smtClean="0">
                    <a:solidFill>
                      <a:schemeClr val="tx1"/>
                    </a:solidFill>
                    <a:effectLst/>
                    <a:latin typeface="Cambria Math" panose="02040503050406030204" pitchFamily="18" charset="0"/>
                    <a:ea typeface="+mn-ea"/>
                    <a:cs typeface="+mn-cs"/>
                  </a:rPr>
                  <a:t>𝑔/𝑚𝐿</a:t>
                </a:r>
                <a:endParaRPr lang="en-US" altLang="zh-CN" dirty="0" smtClean="0"/>
              </a:p>
              <a:p>
                <a:r>
                  <a:rPr lang="zh-CN" altLang="en-US" dirty="0" smtClean="0"/>
                  <a:t>比热容 </a:t>
                </a:r>
                <a:r>
                  <a:rPr lang="en-US" altLang="zh-CN" dirty="0" smtClean="0"/>
                  <a:t>= </a:t>
                </a:r>
                <a:r>
                  <a:rPr lang="en-US" altLang="zh-CN" sz="1200" i="0" kern="1200" smtClean="0">
                    <a:solidFill>
                      <a:schemeClr val="tx1"/>
                    </a:solidFill>
                    <a:effectLst/>
                    <a:latin typeface="+mn-lt"/>
                    <a:ea typeface="+mn-ea"/>
                    <a:cs typeface="+mn-cs"/>
                  </a:rPr>
                  <a:t>4613𝐽/</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𝑘𝑔·℃)</a:t>
                </a:r>
                <a:endParaRPr lang="en-US" altLang="zh-CN" dirty="0" smtClean="0"/>
              </a:p>
              <a:p>
                <a:r>
                  <a:rPr lang="zh-CN" altLang="zh-CN" sz="1200" kern="1200" dirty="0" smtClean="0">
                    <a:solidFill>
                      <a:schemeClr val="tx1"/>
                    </a:solidFill>
                    <a:effectLst/>
                    <a:latin typeface="+mn-lt"/>
                    <a:ea typeface="+mn-ea"/>
                    <a:cs typeface="+mn-cs"/>
                  </a:rPr>
                  <a:t>热传导系数随温度变化较小，取常数</a:t>
                </a:r>
                <a:r>
                  <a:rPr lang="en-US" altLang="zh-CN" sz="1200" kern="1200" dirty="0" smtClean="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𝑘≈0.50 𝑊</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a:t>
                </a:r>
                <a:endParaRPr lang="zh-CN" altLang="en-US" dirty="0"/>
              </a:p>
            </p:txBody>
          </p:sp>
        </mc:Fallback>
      </mc:AlternateContent>
      <p:sp>
        <p:nvSpPr>
          <p:cNvPr id="4" name="灯片编号占位符 3"/>
          <p:cNvSpPr>
            <a:spLocks noGrp="1"/>
          </p:cNvSpPr>
          <p:nvPr>
            <p:ph type="sldNum" sz="quarter" idx="5"/>
          </p:nvPr>
        </p:nvSpPr>
        <p:spPr/>
        <p:txBody>
          <a:bodyPr/>
          <a:lstStyle/>
          <a:p>
            <a:fld id="{9C6D6BA6-23B3-4856-A4F0-069D1ACF5215}" type="slidenum">
              <a:rPr lang="zh-CN" altLang="en-US" smtClean="0"/>
              <a:t>16</a:t>
            </a:fld>
            <a:endParaRPr lang="zh-CN" altLang="en-US"/>
          </a:p>
        </p:txBody>
      </p:sp>
    </p:spTree>
    <p:extLst>
      <p:ext uri="{BB962C8B-B14F-4D97-AF65-F5344CB8AC3E}">
        <p14:creationId xmlns:p14="http://schemas.microsoft.com/office/powerpoint/2010/main" val="294349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对于这一偏微分方程的数值求解，给出了酱油薄层上的温度分布场。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从温度分布场得到折射率分布场，我们需要知道酱油折射率随温度变化的关系。</a:t>
            </a:r>
            <a:endParaRPr lang="en-US" altLang="zh-CN" dirty="0"/>
          </a:p>
        </p:txBody>
      </p:sp>
      <p:sp>
        <p:nvSpPr>
          <p:cNvPr id="4" name="灯片编号占位符 3"/>
          <p:cNvSpPr>
            <a:spLocks noGrp="1"/>
          </p:cNvSpPr>
          <p:nvPr>
            <p:ph type="sldNum" sz="quarter" idx="5"/>
          </p:nvPr>
        </p:nvSpPr>
        <p:spPr/>
        <p:txBody>
          <a:bodyPr/>
          <a:lstStyle/>
          <a:p>
            <a:fld id="{9C6D6BA6-23B3-4856-A4F0-069D1ACF5215}" type="slidenum">
              <a:rPr lang="zh-CN" altLang="en-US" smtClean="0"/>
              <a:t>17</a:t>
            </a:fld>
            <a:endParaRPr lang="zh-CN" altLang="en-US"/>
          </a:p>
        </p:txBody>
      </p:sp>
    </p:spTree>
    <p:extLst>
      <p:ext uri="{BB962C8B-B14F-4D97-AF65-F5344CB8AC3E}">
        <p14:creationId xmlns:p14="http://schemas.microsoft.com/office/powerpoint/2010/main" val="2531931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为此，我们利用阿贝折射仪测量了</a:t>
            </a:r>
            <a:r>
              <a:rPr lang="en-US" altLang="zh-CN" dirty="0"/>
              <a:t>20</a:t>
            </a:r>
            <a:r>
              <a:rPr lang="zh-CN" altLang="en-US" dirty="0"/>
              <a:t>摄氏度（也就是常温）到</a:t>
            </a:r>
            <a:r>
              <a:rPr lang="en-US" altLang="zh-CN" dirty="0"/>
              <a:t>70</a:t>
            </a:r>
            <a:r>
              <a:rPr lang="zh-CN" altLang="en-US" dirty="0"/>
              <a:t>摄氏度（也就是接近酱油沸点）这一温度区间上的酱油折射率，然后用二次函数拟合得到其折射率随温度变化的经验公式。</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18</a:t>
            </a:fld>
            <a:endParaRPr lang="zh-CN" altLang="en-US"/>
          </a:p>
        </p:txBody>
      </p:sp>
    </p:spTree>
    <p:extLst>
      <p:ext uri="{BB962C8B-B14F-4D97-AF65-F5344CB8AC3E}">
        <p14:creationId xmlns:p14="http://schemas.microsoft.com/office/powerpoint/2010/main" val="3089984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结合我们之前得到的酱油薄层温度分布和酱油折射率随温度变化</a:t>
            </a:r>
            <a:endParaRPr lang="en-US" altLang="zh-CN" dirty="0"/>
          </a:p>
          <a:p>
            <a:r>
              <a:rPr lang="zh-CN" altLang="en-US" dirty="0"/>
              <a:t>从折射率分布，我们可以推算出酱油薄层上各点的光程差，我们将酱油薄层的出射面划分为很多个小面元，每个小面元作为一个光源，将其在光屏上的波动叠加，就得到了光屏上的光强分布。的关系，我们推算出酱油薄层的折射率分布。</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19</a:t>
            </a:fld>
            <a:endParaRPr lang="zh-CN" altLang="en-US"/>
          </a:p>
        </p:txBody>
      </p:sp>
    </p:spTree>
    <p:extLst>
      <p:ext uri="{BB962C8B-B14F-4D97-AF65-F5344CB8AC3E}">
        <p14:creationId xmlns:p14="http://schemas.microsoft.com/office/powerpoint/2010/main" val="3457617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这是我们的本次报告的纲要，我会先展示我们实验得到的现象，然后利用我们的理论模型模拟并解释这一现象，最后我们会基于我们的模型做进一步的分析和讨论。在此之前，</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D6BA6-23B3-4856-A4F0-069D1ACF521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5458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也就是这一幅图。</a:t>
            </a:r>
            <a:endParaRPr lang="en-US" altLang="zh-CN" dirty="0"/>
          </a:p>
        </p:txBody>
      </p:sp>
      <p:sp>
        <p:nvSpPr>
          <p:cNvPr id="4" name="灯片编号占位符 3"/>
          <p:cNvSpPr>
            <a:spLocks noGrp="1"/>
          </p:cNvSpPr>
          <p:nvPr>
            <p:ph type="sldNum" sz="quarter" idx="5"/>
          </p:nvPr>
        </p:nvSpPr>
        <p:spPr/>
        <p:txBody>
          <a:bodyPr/>
          <a:lstStyle/>
          <a:p>
            <a:fld id="{9C6D6BA6-23B3-4856-A4F0-069D1ACF5215}" type="slidenum">
              <a:rPr lang="zh-CN" altLang="en-US" smtClean="0"/>
              <a:t>20</a:t>
            </a:fld>
            <a:endParaRPr lang="zh-CN" altLang="en-US"/>
          </a:p>
        </p:txBody>
      </p:sp>
    </p:spTree>
    <p:extLst>
      <p:ext uri="{BB962C8B-B14F-4D97-AF65-F5344CB8AC3E}">
        <p14:creationId xmlns:p14="http://schemas.microsoft.com/office/powerpoint/2010/main" val="330315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我们是模拟结果显示，激光产生的光斑功率分布应该是中间强，而上下两端弱，这与我们实验中得到的光斑的情况是相符的。</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21</a:t>
            </a:fld>
            <a:endParaRPr lang="zh-CN" altLang="en-US"/>
          </a:p>
        </p:txBody>
      </p:sp>
    </p:spTree>
    <p:extLst>
      <p:ext uri="{BB962C8B-B14F-4D97-AF65-F5344CB8AC3E}">
        <p14:creationId xmlns:p14="http://schemas.microsoft.com/office/powerpoint/2010/main" val="3067334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得到模拟结果后，我们对我们的理论模型做进一步的讨论。</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22</a:t>
            </a:fld>
            <a:endParaRPr lang="zh-CN" altLang="en-US"/>
          </a:p>
        </p:txBody>
      </p:sp>
    </p:spTree>
    <p:extLst>
      <p:ext uri="{BB962C8B-B14F-4D97-AF65-F5344CB8AC3E}">
        <p14:creationId xmlns:p14="http://schemas.microsoft.com/office/powerpoint/2010/main" val="2106795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a:solidFill>
                  <a:schemeClr val="bg1">
                    <a:lumMod val="50000"/>
                  </a:schemeClr>
                </a:solidFill>
              </a:rPr>
              <a:t>此前我们仅用我们的模型模拟了一个激光的成像情况，</a:t>
            </a:r>
            <a:endParaRPr lang="en-US" altLang="zh-CN" sz="2000" dirty="0">
              <a:solidFill>
                <a:schemeClr val="bg1">
                  <a:lumMod val="50000"/>
                </a:schemeClr>
              </a:solidFill>
            </a:endParaRPr>
          </a:p>
          <a:p>
            <a:r>
              <a:rPr lang="zh-CN" altLang="en-US" sz="2000" dirty="0">
                <a:solidFill>
                  <a:schemeClr val="bg1">
                    <a:lumMod val="50000"/>
                  </a:schemeClr>
                </a:solidFill>
              </a:rPr>
              <a:t>为了严谨起见，我们需要进一步验证我们模型的正确性和适用性，</a:t>
            </a:r>
            <a:endParaRPr lang="en-US" altLang="zh-CN" sz="2000" dirty="0">
              <a:solidFill>
                <a:schemeClr val="bg1">
                  <a:lumMod val="50000"/>
                </a:schemeClr>
              </a:solidFill>
            </a:endParaRPr>
          </a:p>
          <a:p>
            <a:r>
              <a:rPr lang="zh-CN" altLang="en-US" sz="2000" dirty="0">
                <a:solidFill>
                  <a:schemeClr val="bg1">
                    <a:lumMod val="50000"/>
                  </a:schemeClr>
                </a:solidFill>
              </a:rPr>
              <a:t>因此，我们将上述理论模型应用于高斯光，得到高斯光穿透酱油薄层后强度的径向分布，</a:t>
            </a:r>
            <a:endParaRPr lang="en-US" altLang="zh-CN" sz="2000" dirty="0">
              <a:solidFill>
                <a:schemeClr val="bg1">
                  <a:lumMod val="50000"/>
                </a:schemeClr>
              </a:solidFill>
            </a:endParaRPr>
          </a:p>
          <a:p>
            <a:r>
              <a:rPr lang="zh-CN" altLang="en-US" sz="2000" dirty="0">
                <a:solidFill>
                  <a:schemeClr val="bg1">
                    <a:lumMod val="50000"/>
                  </a:schemeClr>
                </a:solidFill>
              </a:rPr>
              <a:t>我们模拟的结果显示，当用功率较小的高斯光照射酱油薄层，得到的像的径向强度分布是从中心向周围减弱，而当使用功率较大的高斯光时，径向强度分布则会在中间产生一个凹陷，这一情况与文献中通过实验得到的高斯光成像表现完全一致。</a:t>
            </a:r>
            <a:endParaRPr lang="en-US" altLang="zh-CN" sz="2000" dirty="0">
              <a:solidFill>
                <a:schemeClr val="bg1">
                  <a:lumMod val="50000"/>
                </a:schemeClr>
              </a:solidFill>
            </a:endParaRPr>
          </a:p>
        </p:txBody>
      </p:sp>
      <p:sp>
        <p:nvSpPr>
          <p:cNvPr id="4" name="灯片编号占位符 3"/>
          <p:cNvSpPr>
            <a:spLocks noGrp="1"/>
          </p:cNvSpPr>
          <p:nvPr>
            <p:ph type="sldNum" sz="quarter" idx="5"/>
          </p:nvPr>
        </p:nvSpPr>
        <p:spPr/>
        <p:txBody>
          <a:bodyPr/>
          <a:lstStyle/>
          <a:p>
            <a:fld id="{9C6D6BA6-23B3-4856-A4F0-069D1ACF5215}" type="slidenum">
              <a:rPr lang="zh-CN" altLang="en-US" smtClean="0"/>
              <a:t>23</a:t>
            </a:fld>
            <a:endParaRPr lang="zh-CN" altLang="en-US"/>
          </a:p>
        </p:txBody>
      </p:sp>
    </p:spTree>
    <p:extLst>
      <p:ext uri="{BB962C8B-B14F-4D97-AF65-F5344CB8AC3E}">
        <p14:creationId xmlns:p14="http://schemas.microsoft.com/office/powerpoint/2010/main" val="1209055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a:solidFill>
                  <a:schemeClr val="bg1">
                    <a:lumMod val="50000"/>
                  </a:schemeClr>
                </a:solidFill>
              </a:rPr>
              <a:t>然后，我们可以用我们的模型来解释光斑的大小随着酱油薄层位置的变化的趋势。之前说过，激光从激光器发出后到达光屏之前，会有一个先汇聚后发散的过程。</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24</a:t>
            </a:fld>
            <a:endParaRPr lang="zh-CN" altLang="en-US"/>
          </a:p>
        </p:txBody>
      </p:sp>
    </p:spTree>
    <p:extLst>
      <p:ext uri="{BB962C8B-B14F-4D97-AF65-F5344CB8AC3E}">
        <p14:creationId xmlns:p14="http://schemas.microsoft.com/office/powerpoint/2010/main" val="2709773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a:solidFill>
                  <a:schemeClr val="bg1">
                    <a:lumMod val="50000"/>
                  </a:schemeClr>
                </a:solidFill>
              </a:rPr>
              <a:t>同时，我们回顾之前获得的酱油薄层的折射率分布，酱油薄层的折射率是中间小，四周大，也就是说经过激光加热后的酱油薄层实际上是一个凹透镜。</a:t>
            </a:r>
            <a:endParaRPr lang="en-US" altLang="zh-CN" sz="2000" dirty="0">
              <a:solidFill>
                <a:schemeClr val="bg1">
                  <a:lumMod val="50000"/>
                </a:schemeClr>
              </a:solidFill>
            </a:endParaRPr>
          </a:p>
        </p:txBody>
      </p:sp>
      <p:sp>
        <p:nvSpPr>
          <p:cNvPr id="4" name="灯片编号占位符 3"/>
          <p:cNvSpPr>
            <a:spLocks noGrp="1"/>
          </p:cNvSpPr>
          <p:nvPr>
            <p:ph type="sldNum" sz="quarter" idx="5"/>
          </p:nvPr>
        </p:nvSpPr>
        <p:spPr/>
        <p:txBody>
          <a:bodyPr/>
          <a:lstStyle/>
          <a:p>
            <a:fld id="{9C6D6BA6-23B3-4856-A4F0-069D1ACF5215}" type="slidenum">
              <a:rPr lang="zh-CN" altLang="en-US" smtClean="0"/>
              <a:t>25</a:t>
            </a:fld>
            <a:endParaRPr lang="zh-CN" altLang="en-US"/>
          </a:p>
        </p:txBody>
      </p:sp>
    </p:spTree>
    <p:extLst>
      <p:ext uri="{BB962C8B-B14F-4D97-AF65-F5344CB8AC3E}">
        <p14:creationId xmlns:p14="http://schemas.microsoft.com/office/powerpoint/2010/main" val="4087275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a:solidFill>
                  <a:schemeClr val="bg1">
                    <a:lumMod val="50000"/>
                  </a:schemeClr>
                </a:solidFill>
              </a:rPr>
              <a:t>因此，从光斑形状与大小的变化趋势上来看，我们理论模型的结果与实验现象是完全一致的。</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26</a:t>
            </a:fld>
            <a:endParaRPr lang="zh-CN" altLang="en-US"/>
          </a:p>
        </p:txBody>
      </p:sp>
    </p:spTree>
    <p:extLst>
      <p:ext uri="{BB962C8B-B14F-4D97-AF65-F5344CB8AC3E}">
        <p14:creationId xmlns:p14="http://schemas.microsoft.com/office/powerpoint/2010/main" val="1209570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bg1">
                    <a:lumMod val="50000"/>
                  </a:schemeClr>
                </a:solidFill>
              </a:rPr>
              <a:t>最后，我们来讨论一下热对流问题。</a:t>
            </a:r>
            <a:endParaRPr lang="en-US" altLang="zh-CN" sz="2000" dirty="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bg1">
                    <a:lumMod val="50000"/>
                  </a:schemeClr>
                </a:solidFill>
              </a:rPr>
              <a:t>实际上，在之前的理论模型中暗含着这样一个假设，那就是我们认为酱油薄层的流动性很差，因此可以不用考虑酱油薄层的热对流效应，而仅考虑它的热传导。</a:t>
            </a:r>
            <a:endParaRPr lang="en-US" altLang="zh-CN" sz="2000" dirty="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bg1">
                    <a:lumMod val="50000"/>
                  </a:schemeClr>
                </a:solidFill>
              </a:rPr>
              <a:t>现在我们利用一个补充实验的对比可以证明这一假设的合理性。我们使激光穿透较厚的酱油层，得到了如右图所示的光斑。</a:t>
            </a:r>
            <a:endParaRPr lang="en-US" altLang="zh-CN" sz="2000" dirty="0">
              <a:solidFill>
                <a:schemeClr val="bg1">
                  <a:lumMod val="50000"/>
                </a:schemeClr>
              </a:solidFill>
            </a:endParaRPr>
          </a:p>
          <a:p>
            <a:r>
              <a:rPr lang="zh-CN" altLang="en-US" sz="2000" dirty="0">
                <a:solidFill>
                  <a:schemeClr val="bg1">
                    <a:lumMod val="50000"/>
                  </a:schemeClr>
                </a:solidFill>
              </a:rPr>
              <a:t>可以看到，这一光斑的光强分布是上下不对称的。</a:t>
            </a:r>
            <a:endParaRPr lang="en-US" altLang="zh-CN" sz="2000" dirty="0">
              <a:solidFill>
                <a:schemeClr val="bg1">
                  <a:lumMod val="50000"/>
                </a:schemeClr>
              </a:solidFill>
            </a:endParaRPr>
          </a:p>
          <a:p>
            <a:r>
              <a:rPr lang="zh-CN" altLang="en-US" sz="2000" dirty="0">
                <a:solidFill>
                  <a:schemeClr val="bg1">
                    <a:lumMod val="50000"/>
                  </a:schemeClr>
                </a:solidFill>
              </a:rPr>
              <a:t>这是因为厚酱油层相对于酱油薄层流动性更好，当被激光加热时，厚酱油层中的酱油会向上涌动，从而造成上下折射率分布不对称，产生上下不对称的光斑。</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27</a:t>
            </a:fld>
            <a:endParaRPr lang="zh-CN" altLang="en-US"/>
          </a:p>
        </p:txBody>
      </p:sp>
    </p:spTree>
    <p:extLst>
      <p:ext uri="{BB962C8B-B14F-4D97-AF65-F5344CB8AC3E}">
        <p14:creationId xmlns:p14="http://schemas.microsoft.com/office/powerpoint/2010/main" val="3505036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a:solidFill>
                  <a:schemeClr val="bg1">
                    <a:lumMod val="50000"/>
                  </a:schemeClr>
                </a:solidFill>
              </a:rPr>
              <a:t>我们利用热成像相机观察到的折射率分布也证明了这一点。</a:t>
            </a:r>
            <a:endParaRPr lang="en-US" altLang="zh-CN" sz="2000" dirty="0">
              <a:solidFill>
                <a:schemeClr val="bg1">
                  <a:lumMod val="50000"/>
                </a:schemeClr>
              </a:solidFill>
            </a:endParaRPr>
          </a:p>
          <a:p>
            <a:r>
              <a:rPr lang="zh-CN" altLang="en-US" sz="2000" dirty="0">
                <a:solidFill>
                  <a:schemeClr val="bg1">
                    <a:lumMod val="50000"/>
                  </a:schemeClr>
                </a:solidFill>
              </a:rPr>
              <a:t>而对比酱油薄层的情况，它产生的光斑是上下对称的，它的热分布也是上下对称的，这说明酱油薄层的热对流很小。</a:t>
            </a:r>
            <a:endParaRPr lang="en-US" altLang="zh-CN" sz="2000" dirty="0">
              <a:solidFill>
                <a:schemeClr val="bg1">
                  <a:lumMod val="50000"/>
                </a:schemeClr>
              </a:solidFill>
            </a:endParaRPr>
          </a:p>
          <a:p>
            <a:r>
              <a:rPr lang="zh-CN" altLang="en-US" sz="2000" dirty="0">
                <a:solidFill>
                  <a:schemeClr val="bg1">
                    <a:lumMod val="50000"/>
                  </a:schemeClr>
                </a:solidFill>
              </a:rPr>
              <a:t>因此，我们之前忽略酱油薄层热对流效应的操作是合理的。</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28</a:t>
            </a:fld>
            <a:endParaRPr lang="zh-CN" altLang="en-US"/>
          </a:p>
        </p:txBody>
      </p:sp>
    </p:spTree>
    <p:extLst>
      <p:ext uri="{BB962C8B-B14F-4D97-AF65-F5344CB8AC3E}">
        <p14:creationId xmlns:p14="http://schemas.microsoft.com/office/powerpoint/2010/main" val="2527856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4680"/>
              </a:lnSpc>
            </a:pPr>
            <a:r>
              <a:rPr lang="zh-CN" altLang="en-US" sz="1200" b="0" i="0" spc="359" dirty="0">
                <a:solidFill>
                  <a:srgbClr val="7D7582"/>
                </a:solidFill>
                <a:latin typeface="黑体" panose="02010609060101010101" pitchFamily="49" charset="-122"/>
                <a:ea typeface="黑体" panose="02010609060101010101" pitchFamily="49" charset="-122"/>
                <a:cs typeface="+mn-ea"/>
                <a:sym typeface="+mn-lt"/>
              </a:rPr>
              <a:t>我们重复了激光穿透酱油的实验，重复出了热透镜的实验现象。</a:t>
            </a: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r>
              <a:rPr lang="zh-CN" altLang="en-US" sz="1200" b="0" spc="359" dirty="0">
                <a:solidFill>
                  <a:srgbClr val="7D7582"/>
                </a:solidFill>
                <a:latin typeface="黑体" panose="02010609060101010101" pitchFamily="49" charset="-122"/>
                <a:ea typeface="黑体" panose="02010609060101010101" pitchFamily="49" charset="-122"/>
                <a:cs typeface="+mn-ea"/>
                <a:sym typeface="+mn-lt"/>
              </a:rPr>
              <a:t>我们对这一现象的解释是：酱油吸收激光强度引起其温度的不均匀分布，进而导致折射率的不均匀分布，使激光表现出与穿过传统透镜时类似的折射效果。</a:t>
            </a:r>
            <a:endParaRPr lang="en-US" altLang="zh-CN" sz="1200" b="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r>
              <a:rPr lang="zh-CN" altLang="en-US" sz="1200" b="0" i="0" spc="359" dirty="0">
                <a:solidFill>
                  <a:srgbClr val="7D7582"/>
                </a:solidFill>
                <a:latin typeface="黑体" panose="02010609060101010101" pitchFamily="49" charset="-122"/>
                <a:ea typeface="黑体" panose="02010609060101010101" pitchFamily="49" charset="-122"/>
                <a:cs typeface="+mn-ea"/>
                <a:sym typeface="+mn-lt"/>
              </a:rPr>
              <a:t>我们</a:t>
            </a:r>
            <a:r>
              <a:rPr lang="zh-CN" altLang="en-US" sz="1200" b="0" spc="359" dirty="0">
                <a:solidFill>
                  <a:srgbClr val="7D7582"/>
                </a:solidFill>
                <a:latin typeface="黑体" panose="02010609060101010101" pitchFamily="49" charset="-122"/>
                <a:ea typeface="黑体" panose="02010609060101010101" pitchFamily="49" charset="-122"/>
                <a:cs typeface="+mn-ea"/>
                <a:sym typeface="+mn-lt"/>
              </a:rPr>
              <a:t>建立理论模型模拟出了热透镜的成像情况，与实验观察相符合，从而验证了上述解释。</a:t>
            </a:r>
            <a:endParaRPr lang="en-US" altLang="zh-CN" sz="1200" b="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r>
              <a:rPr lang="zh-CN" altLang="en-US" sz="1200" b="0" i="0" spc="359" dirty="0">
                <a:solidFill>
                  <a:srgbClr val="7D7582"/>
                </a:solidFill>
                <a:latin typeface="黑体" panose="02010609060101010101" pitchFamily="49" charset="-122"/>
                <a:ea typeface="黑体" panose="02010609060101010101" pitchFamily="49" charset="-122"/>
                <a:cs typeface="+mn-ea"/>
                <a:sym typeface="+mn-lt"/>
              </a:rPr>
              <a:t>我们利用厚酱油层的补充实验验证了我们在模型中忽略热对流的合理性。</a:t>
            </a: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r>
              <a:rPr lang="zh-CN" altLang="en-US" sz="1200" b="0" spc="359" dirty="0">
                <a:solidFill>
                  <a:srgbClr val="7D7582"/>
                </a:solidFill>
                <a:latin typeface="黑体" panose="02010609060101010101" pitchFamily="49" charset="-122"/>
                <a:ea typeface="黑体" panose="02010609060101010101" pitchFamily="49" charset="-122"/>
                <a:cs typeface="+mn-ea"/>
                <a:sym typeface="+mn-lt"/>
              </a:rPr>
              <a:t>我们将这一模型应用到高斯光上，与文献中报道的实验现象相符合；我们还用这一模型得到的结论解释了光斑大小变化的规律，也与实验相符合，从而进一步验证了模型的正确性。</a:t>
            </a:r>
            <a:endParaRPr lang="en-US" altLang="zh-CN" sz="1200" b="0" spc="359" dirty="0">
              <a:solidFill>
                <a:srgbClr val="7D7582"/>
              </a:solidFill>
              <a:latin typeface="黑体" panose="02010609060101010101" pitchFamily="49" charset="-122"/>
              <a:ea typeface="黑体" panose="02010609060101010101" pitchFamily="49" charset="-122"/>
              <a:cs typeface="+mn-ea"/>
              <a:sym typeface="+mn-lt"/>
            </a:endParaRPr>
          </a:p>
        </p:txBody>
      </p:sp>
      <p:sp>
        <p:nvSpPr>
          <p:cNvPr id="4" name="灯片编号占位符 3"/>
          <p:cNvSpPr>
            <a:spLocks noGrp="1"/>
          </p:cNvSpPr>
          <p:nvPr>
            <p:ph type="sldNum" sz="quarter" idx="5"/>
          </p:nvPr>
        </p:nvSpPr>
        <p:spPr/>
        <p:txBody>
          <a:bodyPr/>
          <a:lstStyle/>
          <a:p>
            <a:fld id="{9C6D6BA6-23B3-4856-A4F0-069D1ACF5215}" type="slidenum">
              <a:rPr lang="zh-CN" altLang="en-US" smtClean="0"/>
              <a:t>29</a:t>
            </a:fld>
            <a:endParaRPr lang="zh-CN" altLang="en-US"/>
          </a:p>
        </p:txBody>
      </p:sp>
    </p:spTree>
    <p:extLst>
      <p:ext uri="{BB962C8B-B14F-4D97-AF65-F5344CB8AC3E}">
        <p14:creationId xmlns:p14="http://schemas.microsoft.com/office/powerpoint/2010/main" val="546336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在此之前，让我们先回顾一下题目。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D6BA6-23B3-4856-A4F0-069D1ACF521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28000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4680"/>
              </a:lnSpc>
            </a:pPr>
            <a:r>
              <a:rPr lang="zh-CN" altLang="en-US" sz="1200" b="0" i="0" spc="359" dirty="0">
                <a:solidFill>
                  <a:srgbClr val="7D7582"/>
                </a:solidFill>
                <a:latin typeface="黑体" panose="02010609060101010101" pitchFamily="49" charset="-122"/>
                <a:ea typeface="黑体" panose="02010609060101010101" pitchFamily="49" charset="-122"/>
                <a:cs typeface="+mn-ea"/>
                <a:sym typeface="+mn-lt"/>
              </a:rPr>
              <a:t>我们重复了激光穿透酱油的实验，重复出了热透镜的实验现象。</a:t>
            </a: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r>
              <a:rPr lang="zh-CN" altLang="en-US" sz="1200" b="0" spc="359" dirty="0">
                <a:solidFill>
                  <a:srgbClr val="7D7582"/>
                </a:solidFill>
                <a:latin typeface="黑体" panose="02010609060101010101" pitchFamily="49" charset="-122"/>
                <a:ea typeface="黑体" panose="02010609060101010101" pitchFamily="49" charset="-122"/>
                <a:cs typeface="+mn-ea"/>
                <a:sym typeface="+mn-lt"/>
              </a:rPr>
              <a:t>我们对这一现象的解释是：酱油吸收激光强度引起其温度的不均匀分布，进而导致折射率的不均匀分布，使激光表现出与穿过传统透镜时类似的折射效果。</a:t>
            </a:r>
            <a:endParaRPr lang="en-US" altLang="zh-CN" sz="1200" b="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r>
              <a:rPr lang="zh-CN" altLang="en-US" sz="1200" b="0" i="0" spc="359" dirty="0">
                <a:solidFill>
                  <a:srgbClr val="7D7582"/>
                </a:solidFill>
                <a:latin typeface="黑体" panose="02010609060101010101" pitchFamily="49" charset="-122"/>
                <a:ea typeface="黑体" panose="02010609060101010101" pitchFamily="49" charset="-122"/>
                <a:cs typeface="+mn-ea"/>
                <a:sym typeface="+mn-lt"/>
              </a:rPr>
              <a:t>我们</a:t>
            </a:r>
            <a:r>
              <a:rPr lang="zh-CN" altLang="en-US" sz="1200" b="0" spc="359" dirty="0">
                <a:solidFill>
                  <a:srgbClr val="7D7582"/>
                </a:solidFill>
                <a:latin typeface="黑体" panose="02010609060101010101" pitchFamily="49" charset="-122"/>
                <a:ea typeface="黑体" panose="02010609060101010101" pitchFamily="49" charset="-122"/>
                <a:cs typeface="+mn-ea"/>
                <a:sym typeface="+mn-lt"/>
              </a:rPr>
              <a:t>建立理论模型模拟出了热透镜的成像情况，与实验观察相符合，从而验证了上述解释。</a:t>
            </a:r>
            <a:endParaRPr lang="en-US" altLang="zh-CN" sz="1200" b="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r>
              <a:rPr lang="zh-CN" altLang="en-US" sz="1200" b="0" i="0" spc="359" dirty="0">
                <a:solidFill>
                  <a:srgbClr val="7D7582"/>
                </a:solidFill>
                <a:latin typeface="黑体" panose="02010609060101010101" pitchFamily="49" charset="-122"/>
                <a:ea typeface="黑体" panose="02010609060101010101" pitchFamily="49" charset="-122"/>
                <a:cs typeface="+mn-ea"/>
                <a:sym typeface="+mn-lt"/>
              </a:rPr>
              <a:t>我们利用厚酱油层的补充实验验证了我们在模型中忽略热对流的合理性。</a:t>
            </a: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endParaRPr lang="en-US" altLang="zh-CN" sz="1200" b="0" i="0" spc="359" dirty="0">
              <a:solidFill>
                <a:srgbClr val="7D7582"/>
              </a:solidFill>
              <a:latin typeface="黑体" panose="02010609060101010101" pitchFamily="49" charset="-122"/>
              <a:ea typeface="黑体" panose="02010609060101010101" pitchFamily="49" charset="-122"/>
              <a:cs typeface="+mn-ea"/>
              <a:sym typeface="+mn-lt"/>
            </a:endParaRPr>
          </a:p>
          <a:p>
            <a:pPr>
              <a:lnSpc>
                <a:spcPts val="4680"/>
              </a:lnSpc>
            </a:pPr>
            <a:r>
              <a:rPr lang="zh-CN" altLang="en-US" sz="1200" b="0" spc="359" dirty="0">
                <a:solidFill>
                  <a:srgbClr val="7D7582"/>
                </a:solidFill>
                <a:latin typeface="黑体" panose="02010609060101010101" pitchFamily="49" charset="-122"/>
                <a:ea typeface="黑体" panose="02010609060101010101" pitchFamily="49" charset="-122"/>
                <a:cs typeface="+mn-ea"/>
                <a:sym typeface="+mn-lt"/>
              </a:rPr>
              <a:t>我们将这一模型应用到高斯光上，与文献中报道的实验现象相符合；我们还用这一模型得到的结论解释了光斑大小变化的规律，也与实验相符合，从而进一步验证了模型的正确性。</a:t>
            </a:r>
            <a:endParaRPr lang="en-US" altLang="zh-CN" sz="1200" b="0" spc="359" dirty="0">
              <a:solidFill>
                <a:srgbClr val="7D7582"/>
              </a:solidFill>
              <a:latin typeface="黑体" panose="02010609060101010101" pitchFamily="49" charset="-122"/>
              <a:ea typeface="黑体" panose="02010609060101010101" pitchFamily="49" charset="-122"/>
              <a:cs typeface="+mn-ea"/>
              <a:sym typeface="+mn-lt"/>
            </a:endParaRPr>
          </a:p>
        </p:txBody>
      </p:sp>
      <p:sp>
        <p:nvSpPr>
          <p:cNvPr id="4" name="灯片编号占位符 3"/>
          <p:cNvSpPr>
            <a:spLocks noGrp="1"/>
          </p:cNvSpPr>
          <p:nvPr>
            <p:ph type="sldNum" sz="quarter" idx="5"/>
          </p:nvPr>
        </p:nvSpPr>
        <p:spPr/>
        <p:txBody>
          <a:bodyPr/>
          <a:lstStyle/>
          <a:p>
            <a:fld id="{9C6D6BA6-23B3-4856-A4F0-069D1ACF5215}" type="slidenum">
              <a:rPr lang="zh-CN" altLang="en-US" smtClean="0"/>
              <a:t>30</a:t>
            </a:fld>
            <a:endParaRPr lang="zh-CN" altLang="en-US"/>
          </a:p>
        </p:txBody>
      </p:sp>
    </p:spTree>
    <p:extLst>
      <p:ext uri="{BB962C8B-B14F-4D97-AF65-F5344CB8AC3E}">
        <p14:creationId xmlns:p14="http://schemas.microsoft.com/office/powerpoint/2010/main" val="4078703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6D6BA6-23B3-4856-A4F0-069D1ACF5215}" type="slidenum">
              <a:rPr lang="zh-CN" altLang="en-US" smtClean="0"/>
              <a:t>31</a:t>
            </a:fld>
            <a:endParaRPr lang="zh-CN" altLang="en-US"/>
          </a:p>
        </p:txBody>
      </p:sp>
    </p:spTree>
    <p:extLst>
      <p:ext uri="{BB962C8B-B14F-4D97-AF65-F5344CB8AC3E}">
        <p14:creationId xmlns:p14="http://schemas.microsoft.com/office/powerpoint/2010/main" val="536663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6D6BA6-23B3-4856-A4F0-069D1ACF5215}" type="slidenum">
              <a:rPr lang="zh-CN" altLang="en-US" smtClean="0"/>
              <a:t>32</a:t>
            </a:fld>
            <a:endParaRPr lang="zh-CN" altLang="en-US"/>
          </a:p>
        </p:txBody>
      </p:sp>
    </p:spTree>
    <p:extLst>
      <p:ext uri="{BB962C8B-B14F-4D97-AF65-F5344CB8AC3E}">
        <p14:creationId xmlns:p14="http://schemas.microsoft.com/office/powerpoint/2010/main" val="1386707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6D6BA6-23B3-4856-A4F0-069D1ACF5215}" type="slidenum">
              <a:rPr lang="zh-CN" altLang="en-US" smtClean="0"/>
              <a:t>33</a:t>
            </a:fld>
            <a:endParaRPr lang="zh-CN" altLang="en-US"/>
          </a:p>
        </p:txBody>
      </p:sp>
    </p:spTree>
    <p:extLst>
      <p:ext uri="{BB962C8B-B14F-4D97-AF65-F5344CB8AC3E}">
        <p14:creationId xmlns:p14="http://schemas.microsoft.com/office/powerpoint/2010/main" val="4040363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6D6BA6-23B3-4856-A4F0-069D1ACF5215}" type="slidenum">
              <a:rPr lang="zh-CN" altLang="en-US" smtClean="0"/>
              <a:t>34</a:t>
            </a:fld>
            <a:endParaRPr lang="zh-CN" altLang="en-US"/>
          </a:p>
        </p:txBody>
      </p:sp>
    </p:spTree>
    <p:extLst>
      <p:ext uri="{BB962C8B-B14F-4D97-AF65-F5344CB8AC3E}">
        <p14:creationId xmlns:p14="http://schemas.microsoft.com/office/powerpoint/2010/main" val="892201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6D6BA6-23B3-4856-A4F0-069D1ACF5215}" type="slidenum">
              <a:rPr lang="zh-CN" altLang="en-US" smtClean="0"/>
              <a:t>35</a:t>
            </a:fld>
            <a:endParaRPr lang="zh-CN" altLang="en-US"/>
          </a:p>
        </p:txBody>
      </p:sp>
    </p:spTree>
    <p:extLst>
      <p:ext uri="{BB962C8B-B14F-4D97-AF65-F5344CB8AC3E}">
        <p14:creationId xmlns:p14="http://schemas.microsoft.com/office/powerpoint/2010/main" val="263765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题目要求我们探究一束激光穿透酱油薄层产生的热透镜效应。</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4</a:t>
            </a:fld>
            <a:endParaRPr lang="zh-CN" altLang="en-US"/>
          </a:p>
        </p:txBody>
      </p:sp>
    </p:spTree>
    <p:extLst>
      <p:ext uri="{BB962C8B-B14F-4D97-AF65-F5344CB8AC3E}">
        <p14:creationId xmlns:p14="http://schemas.microsoft.com/office/powerpoint/2010/main" val="188811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那么什么是热透镜效应呢？</a:t>
            </a:r>
            <a:endParaRPr lang="en-US" altLang="zh-CN" dirty="0"/>
          </a:p>
          <a:p>
            <a:r>
              <a:rPr lang="zh-CN" altLang="en-US" dirty="0"/>
              <a:t>热透镜效应，原来指的</a:t>
            </a:r>
            <a:r>
              <a:rPr lang="zh-CN" altLang="en-US" sz="1200" b="0" i="0" kern="1200" dirty="0">
                <a:solidFill>
                  <a:schemeClr val="tx1"/>
                </a:solidFill>
                <a:effectLst/>
                <a:latin typeface="+mn-lt"/>
                <a:ea typeface="+mn-ea"/>
                <a:cs typeface="+mn-cs"/>
              </a:rPr>
              <a:t>是半导体激光器工作时，其中的晶体受热，造成了晶体各部分折射率不同，从而形成了像是光线通过传统透镜一样的折射效果的现象。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然而，热透镜效应并非仅仅发生在半导体激光器的晶体上，</a:t>
            </a:r>
            <a:r>
              <a:rPr lang="zh-CN" altLang="en-US" dirty="0"/>
              <a:t>在本实验中，我们的酱油也能产生相同原理的效果。</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5</a:t>
            </a:fld>
            <a:endParaRPr lang="zh-CN" altLang="en-US"/>
          </a:p>
        </p:txBody>
      </p:sp>
    </p:spTree>
    <p:extLst>
      <p:ext uri="{BB962C8B-B14F-4D97-AF65-F5344CB8AC3E}">
        <p14:creationId xmlns:p14="http://schemas.microsoft.com/office/powerpoint/2010/main" val="3142270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现在，就让我们先来看看我们的实验现象。</a:t>
            </a:r>
          </a:p>
        </p:txBody>
      </p:sp>
      <p:sp>
        <p:nvSpPr>
          <p:cNvPr id="4" name="灯片编号占位符 3"/>
          <p:cNvSpPr>
            <a:spLocks noGrp="1"/>
          </p:cNvSpPr>
          <p:nvPr>
            <p:ph type="sldNum" sz="quarter" idx="5"/>
          </p:nvPr>
        </p:nvSpPr>
        <p:spPr/>
        <p:txBody>
          <a:bodyPr/>
          <a:lstStyle/>
          <a:p>
            <a:fld id="{9C6D6BA6-23B3-4856-A4F0-069D1ACF5215}" type="slidenum">
              <a:rPr lang="zh-CN" altLang="en-US" smtClean="0"/>
              <a:t>6</a:t>
            </a:fld>
            <a:endParaRPr lang="zh-CN" altLang="en-US"/>
          </a:p>
        </p:txBody>
      </p:sp>
    </p:spTree>
    <p:extLst>
      <p:ext uri="{BB962C8B-B14F-4D97-AF65-F5344CB8AC3E}">
        <p14:creationId xmlns:p14="http://schemas.microsoft.com/office/powerpoint/2010/main" val="313654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左图是我们的实验装置实拍图，右边是对应的更为直观的示意图。</a:t>
            </a:r>
            <a:endParaRPr lang="en-US" altLang="zh-CN" dirty="0"/>
          </a:p>
          <a:p>
            <a:r>
              <a:rPr lang="zh-CN" altLang="en-US" dirty="0"/>
              <a:t>我们将酱油薄层置于激光器与光屏之间，激光从左边激光器中产生，穿透中间的酱油薄层后到达光屏。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在扩束镜的作用下，激光器发出的激光在到达光屏之前会有一个先汇聚后发散的过程，也就是说激光的焦点在激光器与光屏之间。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至于酱油薄层厚度的精确控制，我们将直径已知的银丝加在两片波片之间，将酱油滴入两片波片之间的间隙中。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在没有酱油的情况下，我们的激光器在光屏上产生的是一个圆形光斑。</a:t>
            </a:r>
          </a:p>
        </p:txBody>
      </p:sp>
      <p:sp>
        <p:nvSpPr>
          <p:cNvPr id="4" name="灯片编号占位符 3"/>
          <p:cNvSpPr>
            <a:spLocks noGrp="1"/>
          </p:cNvSpPr>
          <p:nvPr>
            <p:ph type="sldNum" sz="quarter" idx="10"/>
          </p:nvPr>
        </p:nvSpPr>
        <p:spPr/>
        <p:txBody>
          <a:bodyPr/>
          <a:lstStyle/>
          <a:p>
            <a:fld id="{9C6D6BA6-23B3-4856-A4F0-069D1ACF5215}" type="slidenum">
              <a:rPr lang="zh-CN" altLang="en-US" smtClean="0"/>
              <a:t>7</a:t>
            </a:fld>
            <a:endParaRPr lang="zh-CN" altLang="en-US"/>
          </a:p>
        </p:txBody>
      </p:sp>
    </p:spTree>
    <p:extLst>
      <p:ext uri="{BB962C8B-B14F-4D97-AF65-F5344CB8AC3E}">
        <p14:creationId xmlns:p14="http://schemas.microsoft.com/office/powerpoint/2010/main" val="207873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当我们将酱油薄层置于焦点后区域，原来圆形光斑的横向长度不变而纵向长度增加</a:t>
            </a:r>
          </a:p>
        </p:txBody>
      </p:sp>
      <p:sp>
        <p:nvSpPr>
          <p:cNvPr id="4" name="灯片编号占位符 3"/>
          <p:cNvSpPr>
            <a:spLocks noGrp="1"/>
          </p:cNvSpPr>
          <p:nvPr>
            <p:ph type="sldNum" sz="quarter" idx="10"/>
          </p:nvPr>
        </p:nvSpPr>
        <p:spPr/>
        <p:txBody>
          <a:bodyPr/>
          <a:lstStyle/>
          <a:p>
            <a:fld id="{9C6D6BA6-23B3-4856-A4F0-069D1ACF5215}" type="slidenum">
              <a:rPr lang="zh-CN" altLang="en-US" smtClean="0"/>
              <a:t>8</a:t>
            </a:fld>
            <a:endParaRPr lang="zh-CN" altLang="en-US"/>
          </a:p>
        </p:txBody>
      </p:sp>
    </p:spTree>
    <p:extLst>
      <p:ext uri="{BB962C8B-B14F-4D97-AF65-F5344CB8AC3E}">
        <p14:creationId xmlns:p14="http://schemas.microsoft.com/office/powerpoint/2010/main" val="216754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而当我们将酱油薄层置于焦点后区域，原来圆形光斑的横向长度不变，纵向长度变短。</a:t>
            </a:r>
          </a:p>
        </p:txBody>
      </p:sp>
      <p:sp>
        <p:nvSpPr>
          <p:cNvPr id="4" name="灯片编号占位符 3"/>
          <p:cNvSpPr>
            <a:spLocks noGrp="1"/>
          </p:cNvSpPr>
          <p:nvPr>
            <p:ph type="sldNum" sz="quarter" idx="10"/>
          </p:nvPr>
        </p:nvSpPr>
        <p:spPr/>
        <p:txBody>
          <a:bodyPr/>
          <a:lstStyle/>
          <a:p>
            <a:fld id="{9C6D6BA6-23B3-4856-A4F0-069D1ACF5215}" type="slidenum">
              <a:rPr lang="zh-CN" altLang="en-US" smtClean="0"/>
              <a:t>9</a:t>
            </a:fld>
            <a:endParaRPr lang="zh-CN" altLang="en-US"/>
          </a:p>
        </p:txBody>
      </p:sp>
    </p:spTree>
    <p:extLst>
      <p:ext uri="{BB962C8B-B14F-4D97-AF65-F5344CB8AC3E}">
        <p14:creationId xmlns:p14="http://schemas.microsoft.com/office/powerpoint/2010/main" val="65292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E8C057-FC9F-49B2-A1CC-2466AD1C724F}" type="datetime1">
              <a:rPr lang="en-US" altLang="zh-CN" smtClean="0"/>
              <a:t>7/3/2019</a:t>
            </a:fld>
            <a:endParaRPr lang="en-US"/>
          </a:p>
        </p:txBody>
      </p:sp>
      <p:sp>
        <p:nvSpPr>
          <p:cNvPr id="5" name="Footer Placeholder 4"/>
          <p:cNvSpPr>
            <a:spLocks noGrp="1"/>
          </p:cNvSpPr>
          <p:nvPr>
            <p:ph type="ftr" sz="quarter" idx="11"/>
          </p:nvPr>
        </p:nvSpPr>
        <p:spPr/>
        <p:txBody>
          <a:bodyPr/>
          <a:lstStyle/>
          <a:p>
            <a:r>
              <a:rPr lang="zh-CN" altLang="en-US"/>
              <a:t>左图出自参考文献</a:t>
            </a:r>
            <a:r>
              <a:rPr lang="en-US" altLang="zh-CN"/>
              <a:t>[3]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38A0D4-DACB-4DEA-A248-061A8D684DD2}" type="datetime1">
              <a:rPr lang="en-US" altLang="zh-CN" smtClean="0"/>
              <a:t>7/3/2019</a:t>
            </a:fld>
            <a:endParaRPr lang="en-US"/>
          </a:p>
        </p:txBody>
      </p:sp>
      <p:sp>
        <p:nvSpPr>
          <p:cNvPr id="5" name="Footer Placeholder 4"/>
          <p:cNvSpPr>
            <a:spLocks noGrp="1"/>
          </p:cNvSpPr>
          <p:nvPr>
            <p:ph type="ftr" sz="quarter" idx="11"/>
          </p:nvPr>
        </p:nvSpPr>
        <p:spPr/>
        <p:txBody>
          <a:bodyPr/>
          <a:lstStyle/>
          <a:p>
            <a:r>
              <a:rPr lang="zh-CN" altLang="en-US"/>
              <a:t>左图出自参考文献</a:t>
            </a:r>
            <a:r>
              <a:rPr lang="en-US" altLang="zh-CN"/>
              <a:t>[3]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BE4E8D-28AF-4F25-8F20-24313EDE38A3}" type="datetime1">
              <a:rPr lang="en-US" altLang="zh-CN" smtClean="0"/>
              <a:t>7/3/2019</a:t>
            </a:fld>
            <a:endParaRPr lang="en-US"/>
          </a:p>
        </p:txBody>
      </p:sp>
      <p:sp>
        <p:nvSpPr>
          <p:cNvPr id="5" name="Footer Placeholder 4"/>
          <p:cNvSpPr>
            <a:spLocks noGrp="1"/>
          </p:cNvSpPr>
          <p:nvPr>
            <p:ph type="ftr" sz="quarter" idx="11"/>
          </p:nvPr>
        </p:nvSpPr>
        <p:spPr/>
        <p:txBody>
          <a:bodyPr/>
          <a:lstStyle/>
          <a:p>
            <a:r>
              <a:rPr lang="zh-CN" altLang="en-US"/>
              <a:t>左图出自参考文献</a:t>
            </a:r>
            <a:r>
              <a:rPr lang="en-US" altLang="zh-CN"/>
              <a:t>[3]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76AF3B-72A9-4AD1-AA22-0D187D402731}" type="datetime1">
              <a:rPr lang="en-US" altLang="zh-CN" smtClean="0"/>
              <a:t>7/3/2019</a:t>
            </a:fld>
            <a:endParaRPr lang="en-US"/>
          </a:p>
        </p:txBody>
      </p:sp>
      <p:sp>
        <p:nvSpPr>
          <p:cNvPr id="5" name="Footer Placeholder 4"/>
          <p:cNvSpPr>
            <a:spLocks noGrp="1"/>
          </p:cNvSpPr>
          <p:nvPr>
            <p:ph type="ftr" sz="quarter" idx="11"/>
          </p:nvPr>
        </p:nvSpPr>
        <p:spPr/>
        <p:txBody>
          <a:bodyPr/>
          <a:lstStyle/>
          <a:p>
            <a:r>
              <a:rPr lang="zh-CN" altLang="en-US"/>
              <a:t>左图出自参考文献</a:t>
            </a:r>
            <a:r>
              <a:rPr lang="en-US" altLang="zh-CN"/>
              <a:t>[3]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ECC2C3-9532-4630-B3BA-01AB3ADEB0AF}" type="datetime1">
              <a:rPr lang="en-US" altLang="zh-CN" smtClean="0"/>
              <a:t>7/3/2019</a:t>
            </a:fld>
            <a:endParaRPr lang="en-US"/>
          </a:p>
        </p:txBody>
      </p:sp>
      <p:sp>
        <p:nvSpPr>
          <p:cNvPr id="5" name="Footer Placeholder 4"/>
          <p:cNvSpPr>
            <a:spLocks noGrp="1"/>
          </p:cNvSpPr>
          <p:nvPr>
            <p:ph type="ftr" sz="quarter" idx="11"/>
          </p:nvPr>
        </p:nvSpPr>
        <p:spPr/>
        <p:txBody>
          <a:bodyPr/>
          <a:lstStyle/>
          <a:p>
            <a:r>
              <a:rPr lang="zh-CN" altLang="en-US"/>
              <a:t>左图出自参考文献</a:t>
            </a:r>
            <a:r>
              <a:rPr lang="en-US" altLang="zh-CN"/>
              <a:t>[3]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34D6F5-BBFF-42B4-A12F-62A1BC10B041}" type="datetime1">
              <a:rPr lang="en-US" altLang="zh-CN" smtClean="0"/>
              <a:t>7/3/2019</a:t>
            </a:fld>
            <a:endParaRPr lang="en-US"/>
          </a:p>
        </p:txBody>
      </p:sp>
      <p:sp>
        <p:nvSpPr>
          <p:cNvPr id="6" name="Footer Placeholder 5"/>
          <p:cNvSpPr>
            <a:spLocks noGrp="1"/>
          </p:cNvSpPr>
          <p:nvPr>
            <p:ph type="ftr" sz="quarter" idx="11"/>
          </p:nvPr>
        </p:nvSpPr>
        <p:spPr/>
        <p:txBody>
          <a:bodyPr/>
          <a:lstStyle/>
          <a:p>
            <a:r>
              <a:rPr lang="zh-CN" altLang="en-US"/>
              <a:t>左图出自参考文献</a:t>
            </a:r>
            <a:r>
              <a:rPr lang="en-US" altLang="zh-CN"/>
              <a:t>[3]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F9A04D-3C67-4D37-9C11-70853A98AF92}" type="datetime1">
              <a:rPr lang="en-US" altLang="zh-CN" smtClean="0"/>
              <a:t>7/3/2019</a:t>
            </a:fld>
            <a:endParaRPr lang="en-US"/>
          </a:p>
        </p:txBody>
      </p:sp>
      <p:sp>
        <p:nvSpPr>
          <p:cNvPr id="8" name="Footer Placeholder 7"/>
          <p:cNvSpPr>
            <a:spLocks noGrp="1"/>
          </p:cNvSpPr>
          <p:nvPr>
            <p:ph type="ftr" sz="quarter" idx="11"/>
          </p:nvPr>
        </p:nvSpPr>
        <p:spPr/>
        <p:txBody>
          <a:bodyPr/>
          <a:lstStyle/>
          <a:p>
            <a:r>
              <a:rPr lang="zh-CN" altLang="en-US"/>
              <a:t>左图出自参考文献</a:t>
            </a:r>
            <a:r>
              <a:rPr lang="en-US" altLang="zh-CN"/>
              <a:t>[3]</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62959A-A1E8-4006-BC21-5978AF7E3F25}" type="datetime1">
              <a:rPr lang="en-US" altLang="zh-CN" smtClean="0"/>
              <a:t>7/3/2019</a:t>
            </a:fld>
            <a:endParaRPr lang="en-US"/>
          </a:p>
        </p:txBody>
      </p:sp>
      <p:sp>
        <p:nvSpPr>
          <p:cNvPr id="4" name="Footer Placeholder 3"/>
          <p:cNvSpPr>
            <a:spLocks noGrp="1"/>
          </p:cNvSpPr>
          <p:nvPr>
            <p:ph type="ftr" sz="quarter" idx="11"/>
          </p:nvPr>
        </p:nvSpPr>
        <p:spPr/>
        <p:txBody>
          <a:bodyPr/>
          <a:lstStyle/>
          <a:p>
            <a:r>
              <a:rPr lang="zh-CN" altLang="en-US"/>
              <a:t>左图出自参考文献</a:t>
            </a:r>
            <a:r>
              <a:rPr lang="en-US" altLang="zh-CN"/>
              <a:t>[3]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18C746-2D62-4486-83A0-9FF0BB07F134}" type="datetime1">
              <a:rPr lang="en-US" altLang="zh-CN" smtClean="0"/>
              <a:t>7/3/2019</a:t>
            </a:fld>
            <a:endParaRPr lang="en-US"/>
          </a:p>
        </p:txBody>
      </p:sp>
      <p:sp>
        <p:nvSpPr>
          <p:cNvPr id="3" name="Footer Placeholder 2"/>
          <p:cNvSpPr>
            <a:spLocks noGrp="1"/>
          </p:cNvSpPr>
          <p:nvPr>
            <p:ph type="ftr" sz="quarter" idx="11"/>
          </p:nvPr>
        </p:nvSpPr>
        <p:spPr/>
        <p:txBody>
          <a:bodyPr/>
          <a:lstStyle/>
          <a:p>
            <a:r>
              <a:rPr lang="zh-CN" altLang="en-US"/>
              <a:t>左图出自参考文献</a:t>
            </a:r>
            <a:r>
              <a:rPr lang="en-US" altLang="zh-CN"/>
              <a:t>[3]</a:t>
            </a:r>
            <a:endParaRPr lang="en-US"/>
          </a:p>
        </p:txBody>
      </p:sp>
      <p:sp>
        <p:nvSpPr>
          <p:cNvPr id="4" name="Slide Number Placeholder 3"/>
          <p:cNvSpPr>
            <a:spLocks noGrp="1"/>
          </p:cNvSpPr>
          <p:nvPr>
            <p:ph type="sldNum" sz="quarter" idx="12"/>
          </p:nvPr>
        </p:nvSpPr>
        <p:spPr>
          <a:xfrm>
            <a:off x="15240000" y="9410700"/>
            <a:ext cx="2133600" cy="365125"/>
          </a:xfrm>
        </p:spPr>
        <p:txBody>
          <a:bodyPr/>
          <a:lstStyle>
            <a:lvl1pPr>
              <a:defRPr sz="2000">
                <a:solidFill>
                  <a:schemeClr val="tx1"/>
                </a:solidFill>
              </a:defRPr>
            </a:lvl1pPr>
          </a:lstStyle>
          <a:p>
            <a:fld id="{B6F15528-21DE-4FAA-801E-634DDDAF4B2B}" type="slidenum">
              <a:rPr lang="en-US" smtClean="0"/>
              <a:pPr/>
              <a:t>‹#›</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64590B-E3B5-4C6D-8CB9-1E6FE00A343B}" type="datetime1">
              <a:rPr lang="en-US" altLang="zh-CN" smtClean="0"/>
              <a:t>7/3/2019</a:t>
            </a:fld>
            <a:endParaRPr lang="en-US"/>
          </a:p>
        </p:txBody>
      </p:sp>
      <p:sp>
        <p:nvSpPr>
          <p:cNvPr id="6" name="Footer Placeholder 5"/>
          <p:cNvSpPr>
            <a:spLocks noGrp="1"/>
          </p:cNvSpPr>
          <p:nvPr>
            <p:ph type="ftr" sz="quarter" idx="11"/>
          </p:nvPr>
        </p:nvSpPr>
        <p:spPr/>
        <p:txBody>
          <a:bodyPr/>
          <a:lstStyle/>
          <a:p>
            <a:r>
              <a:rPr lang="zh-CN" altLang="en-US"/>
              <a:t>左图出自参考文献</a:t>
            </a:r>
            <a:r>
              <a:rPr lang="en-US" altLang="zh-CN"/>
              <a:t>[3]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EE56C9-1821-492D-9A92-BA8E385077C8}" type="datetime1">
              <a:rPr lang="en-US" altLang="zh-CN" smtClean="0"/>
              <a:t>7/3/2019</a:t>
            </a:fld>
            <a:endParaRPr lang="en-US"/>
          </a:p>
        </p:txBody>
      </p:sp>
      <p:sp>
        <p:nvSpPr>
          <p:cNvPr id="6" name="Footer Placeholder 5"/>
          <p:cNvSpPr>
            <a:spLocks noGrp="1"/>
          </p:cNvSpPr>
          <p:nvPr>
            <p:ph type="ftr" sz="quarter" idx="11"/>
          </p:nvPr>
        </p:nvSpPr>
        <p:spPr/>
        <p:txBody>
          <a:bodyPr/>
          <a:lstStyle/>
          <a:p>
            <a:r>
              <a:rPr lang="zh-CN" altLang="en-US"/>
              <a:t>左图出自参考文献</a:t>
            </a:r>
            <a:r>
              <a:rPr lang="en-US" altLang="zh-CN"/>
              <a:t>[3]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C26C33-5D19-42F4-A734-98B465A412B3}" type="datetime1">
              <a:rPr lang="en-US" altLang="zh-CN" smtClean="0"/>
              <a:t>7/3/2019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左图出自参考文献</a:t>
            </a:r>
            <a:r>
              <a:rPr lang="en-US" altLang="zh-CN"/>
              <a:t>[3]</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5.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7.jp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8.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chart" Target="../charts/chart1.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chart" Target="../charts/char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21.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package" Target="../embeddings/Microsoft_Visio_Drawing5.vsdx"/><Relationship Id="rId5" Type="http://schemas.openxmlformats.org/officeDocument/2006/relationships/image" Target="../media/image3.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3.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package" Target="../embeddings/Microsoft_Visio_Drawing6.vsdx"/><Relationship Id="rId3" Type="http://schemas.openxmlformats.org/officeDocument/2006/relationships/notesSlide" Target="../notesSlides/notesSlide27.xml"/><Relationship Id="rId7" Type="http://schemas.openxmlformats.org/officeDocument/2006/relationships/image" Target="../media/image29.jp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8.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27.emf"/></Relationships>
</file>

<file path=ppt/slides/_rels/slide2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3.jpeg"/><Relationship Id="rId9" Type="http://schemas.openxmlformats.org/officeDocument/2006/relationships/image" Target="../media/image31.JPG"/></Relationships>
</file>

<file path=ppt/slides/_rels/slide2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28.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9.jpg"/><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package" Target="../embeddings/Microsoft_Visio_Drawing.vsdx"/><Relationship Id="rId3" Type="http://schemas.openxmlformats.org/officeDocument/2006/relationships/notesSlide" Target="../notesSlides/notesSlide7.xml"/><Relationship Id="rId7" Type="http://schemas.openxmlformats.org/officeDocument/2006/relationships/image" Target="../media/image5.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8.jpg"/><Relationship Id="rId5" Type="http://schemas.openxmlformats.org/officeDocument/2006/relationships/image" Target="../media/image3.jpeg"/><Relationship Id="rId10" Type="http://schemas.openxmlformats.org/officeDocument/2006/relationships/image" Target="../media/image7.jpg"/><Relationship Id="rId4" Type="http://schemas.openxmlformats.org/officeDocument/2006/relationships/image" Target="../media/image2.png"/><Relationship Id="rId9" Type="http://schemas.openxmlformats.org/officeDocument/2006/relationships/image" Target="../media/image6.emf"/></Relationships>
</file>

<file path=ppt/slides/_rels/slide8.xml.rels><?xml version="1.0" encoding="UTF-8" standalone="yes"?>
<Relationships xmlns="http://schemas.openxmlformats.org/package/2006/relationships"><Relationship Id="rId8" Type="http://schemas.openxmlformats.org/officeDocument/2006/relationships/package" Target="../embeddings/Microsoft_Visio_Drawing1.vsdx"/><Relationship Id="rId3" Type="http://schemas.openxmlformats.org/officeDocument/2006/relationships/notesSlide" Target="../notesSlides/notesSlide8.xml"/><Relationship Id="rId7" Type="http://schemas.openxmlformats.org/officeDocument/2006/relationships/image" Target="../media/image5.wmf"/><Relationship Id="rId12"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bin"/><Relationship Id="rId11" Type="http://schemas.openxmlformats.org/officeDocument/2006/relationships/image" Target="../media/image6.emf"/><Relationship Id="rId5" Type="http://schemas.openxmlformats.org/officeDocument/2006/relationships/image" Target="../media/image3.jpeg"/><Relationship Id="rId10" Type="http://schemas.openxmlformats.org/officeDocument/2006/relationships/package" Target="../embeddings/Microsoft_Visio_Drawing2.vsdx"/><Relationship Id="rId4" Type="http://schemas.openxmlformats.org/officeDocument/2006/relationships/image" Target="../media/image2.png"/><Relationship Id="rId9" Type="http://schemas.openxmlformats.org/officeDocument/2006/relationships/image" Target="../media/image9.emf"/></Relationships>
</file>

<file path=ppt/slides/_rels/slide9.xml.rels><?xml version="1.0" encoding="UTF-8" standalone="yes"?>
<Relationships xmlns="http://schemas.openxmlformats.org/package/2006/relationships"><Relationship Id="rId8" Type="http://schemas.openxmlformats.org/officeDocument/2006/relationships/package" Target="../embeddings/Microsoft_Visio_Drawing3.vsdx"/><Relationship Id="rId3" Type="http://schemas.openxmlformats.org/officeDocument/2006/relationships/notesSlide" Target="../notesSlides/notesSlide9.xml"/><Relationship Id="rId7" Type="http://schemas.openxmlformats.org/officeDocument/2006/relationships/image" Target="../media/image5.wmf"/><Relationship Id="rId12" Type="http://schemas.openxmlformats.org/officeDocument/2006/relationships/image" Target="../media/image13.JP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bin"/><Relationship Id="rId11" Type="http://schemas.openxmlformats.org/officeDocument/2006/relationships/image" Target="../media/image12.emf"/><Relationship Id="rId5" Type="http://schemas.openxmlformats.org/officeDocument/2006/relationships/image" Target="../media/image3.jpeg"/><Relationship Id="rId10" Type="http://schemas.openxmlformats.org/officeDocument/2006/relationships/package" Target="../embeddings/Microsoft_Visio_Drawing4.vsdx"/><Relationship Id="rId4" Type="http://schemas.openxmlformats.org/officeDocument/2006/relationships/image" Target="../media/image2.png"/><Relationship Id="rId9"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1D618644-6199-4CAE-B5C4-CA54383EA118}"/>
              </a:ext>
            </a:extLst>
          </p:cNvPr>
          <p:cNvPicPr>
            <a:picLocks noChangeAspect="1"/>
          </p:cNvPicPr>
          <p:nvPr/>
        </p:nvPicPr>
        <p:blipFill>
          <a:blip r:embed="rId3"/>
          <a:stretch>
            <a:fillRect/>
          </a:stretch>
        </p:blipFill>
        <p:spPr>
          <a:xfrm>
            <a:off x="1600200" y="0"/>
            <a:ext cx="6858000" cy="10287000"/>
          </a:xfrm>
          <a:prstGeom prst="rect">
            <a:avLst/>
          </a:prstGeom>
          <a:ln>
            <a:noFill/>
          </a:ln>
          <a:effectLst>
            <a:softEdge rad="112500"/>
          </a:effectLst>
        </p:spPr>
      </p:pic>
      <p:sp>
        <p:nvSpPr>
          <p:cNvPr id="4" name="Freeform 4"/>
          <p:cNvSpPr/>
          <p:nvPr/>
        </p:nvSpPr>
        <p:spPr>
          <a:xfrm>
            <a:off x="-2743200" y="-2171700"/>
            <a:ext cx="6125693" cy="615315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9" name="Picture 9"/>
          <p:cNvPicPr>
            <a:picLocks noChangeAspect="1"/>
          </p:cNvPicPr>
          <p:nvPr/>
        </p:nvPicPr>
        <p:blipFill>
          <a:blip r:embed="rId4"/>
          <a:srcRect/>
          <a:stretch>
            <a:fillRect/>
          </a:stretch>
        </p:blipFill>
        <p:spPr>
          <a:xfrm>
            <a:off x="13487570" y="524756"/>
            <a:ext cx="3771730" cy="1007888"/>
          </a:xfrm>
          <a:prstGeom prst="rect">
            <a:avLst/>
          </a:prstGeom>
        </p:spPr>
      </p:pic>
      <p:pic>
        <p:nvPicPr>
          <p:cNvPr id="10" name="Picture 10"/>
          <p:cNvPicPr>
            <a:picLocks noChangeAspect="1"/>
          </p:cNvPicPr>
          <p:nvPr/>
        </p:nvPicPr>
        <p:blipFill>
          <a:blip r:embed="rId5"/>
          <a:srcRect/>
          <a:stretch>
            <a:fillRect/>
          </a:stretch>
        </p:blipFill>
        <p:spPr>
          <a:xfrm>
            <a:off x="11503338" y="-95306"/>
            <a:ext cx="1984232" cy="2192522"/>
          </a:xfrm>
          <a:prstGeom prst="rect">
            <a:avLst/>
          </a:prstGeom>
        </p:spPr>
      </p:pic>
      <p:sp>
        <p:nvSpPr>
          <p:cNvPr id="5" name="AutoShape 5"/>
          <p:cNvSpPr/>
          <p:nvPr/>
        </p:nvSpPr>
        <p:spPr>
          <a:xfrm>
            <a:off x="457200" y="1600200"/>
            <a:ext cx="95250" cy="4286250"/>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AutoShape 6"/>
          <p:cNvSpPr/>
          <p:nvPr/>
        </p:nvSpPr>
        <p:spPr>
          <a:xfrm>
            <a:off x="933450" y="1028700"/>
            <a:ext cx="95250" cy="4286250"/>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3" name="图片 2">
            <a:extLst>
              <a:ext uri="{FF2B5EF4-FFF2-40B4-BE49-F238E27FC236}">
                <a16:creationId xmlns:a16="http://schemas.microsoft.com/office/drawing/2014/main" id="{4C03A2C1-B56D-4CC9-996F-472790AFF42C}"/>
              </a:ext>
            </a:extLst>
          </p:cNvPr>
          <p:cNvPicPr>
            <a:picLocks noChangeAspect="1"/>
          </p:cNvPicPr>
          <p:nvPr/>
        </p:nvPicPr>
        <p:blipFill rotWithShape="1">
          <a:blip r:embed="rId6"/>
          <a:srcRect l="17660" r="14234"/>
          <a:stretch/>
        </p:blipFill>
        <p:spPr>
          <a:xfrm>
            <a:off x="6705600" y="3743325"/>
            <a:ext cx="5600700" cy="5730949"/>
          </a:xfrm>
          <a:prstGeom prst="ellipse">
            <a:avLst/>
          </a:prstGeom>
          <a:ln>
            <a:noFill/>
          </a:ln>
          <a:effectLst>
            <a:softEdge rad="112500"/>
          </a:effectLst>
        </p:spPr>
      </p:pic>
      <p:sp>
        <p:nvSpPr>
          <p:cNvPr id="7" name="TextBox 7"/>
          <p:cNvSpPr txBox="1"/>
          <p:nvPr/>
        </p:nvSpPr>
        <p:spPr>
          <a:xfrm>
            <a:off x="9829802" y="6499141"/>
            <a:ext cx="7677785" cy="2013628"/>
          </a:xfrm>
          <a:prstGeom prst="rect">
            <a:avLst/>
          </a:prstGeom>
        </p:spPr>
        <p:txBody>
          <a:bodyPr wrap="square" lIns="0" tIns="0" rIns="0" bIns="0" rtlCol="0" anchor="t">
            <a:spAutoFit/>
          </a:bodyPr>
          <a:lstStyle/>
          <a:p>
            <a:pPr algn="r">
              <a:lnSpc>
                <a:spcPts val="15000"/>
              </a:lnSpc>
            </a:pPr>
            <a:r>
              <a:rPr lang="zh-CN" altLang="en-US" sz="15000" b="1" spc="-300" dirty="0">
                <a:solidFill>
                  <a:srgbClr val="FFFFFF"/>
                </a:solidFill>
                <a:latin typeface="汉仪文黑-65W" panose="00020600040101010101" pitchFamily="18" charset="-122"/>
                <a:ea typeface="汉仪文黑-65W" panose="00020600040101010101" pitchFamily="18" charset="-122"/>
                <a:cs typeface="+mn-ea"/>
                <a:sym typeface="+mn-lt"/>
              </a:rPr>
              <a:t>酱</a:t>
            </a:r>
            <a:r>
              <a:rPr lang="zh-CN" altLang="en-US" sz="15000" b="1" spc="-300" dirty="0">
                <a:solidFill>
                  <a:srgbClr val="7D7582"/>
                </a:solidFill>
                <a:latin typeface="汉仪文黑-65W" panose="00020600040101010101" pitchFamily="18" charset="-122"/>
                <a:ea typeface="汉仪文黑-65W" panose="00020600040101010101" pitchFamily="18" charset="-122"/>
                <a:cs typeface="+mn-ea"/>
                <a:sym typeface="+mn-lt"/>
              </a:rPr>
              <a:t>油光学</a:t>
            </a:r>
          </a:p>
        </p:txBody>
      </p:sp>
      <p:sp>
        <p:nvSpPr>
          <p:cNvPr id="12" name="矩形 11">
            <a:extLst>
              <a:ext uri="{FF2B5EF4-FFF2-40B4-BE49-F238E27FC236}">
                <a16:creationId xmlns:a16="http://schemas.microsoft.com/office/drawing/2014/main" id="{E80522C1-8737-493B-B718-51FE48E77833}"/>
              </a:ext>
            </a:extLst>
          </p:cNvPr>
          <p:cNvSpPr/>
          <p:nvPr/>
        </p:nvSpPr>
        <p:spPr>
          <a:xfrm>
            <a:off x="11077894" y="8685193"/>
            <a:ext cx="7658100" cy="954107"/>
          </a:xfrm>
          <a:prstGeom prst="rect">
            <a:avLst/>
          </a:prstGeom>
        </p:spPr>
        <p:txBody>
          <a:bodyPr wrap="square">
            <a:spAutoFit/>
          </a:bodyPr>
          <a:lstStyle/>
          <a:p>
            <a:pPr algn="just">
              <a:spcAft>
                <a:spcPts val="0"/>
              </a:spcAft>
            </a:pPr>
            <a:r>
              <a:rPr lang="zh-CN" altLang="zh-CN" sz="2800" dirty="0">
                <a:solidFill>
                  <a:schemeClr val="bg1">
                    <a:lumMod val="50000"/>
                  </a:schemeClr>
                </a:solidFill>
              </a:rPr>
              <a:t>以一束激光穿透一层薄的酱油（约</a:t>
            </a:r>
            <a:r>
              <a:rPr lang="en-US" altLang="zh-CN" sz="2800" dirty="0">
                <a:solidFill>
                  <a:schemeClr val="bg1">
                    <a:lumMod val="50000"/>
                  </a:schemeClr>
                </a:solidFill>
              </a:rPr>
              <a:t>200</a:t>
            </a:r>
            <a:r>
              <a:rPr lang="zh-CN" altLang="zh-CN" sz="2800" dirty="0">
                <a:solidFill>
                  <a:schemeClr val="bg1">
                    <a:lumMod val="50000"/>
                  </a:schemeClr>
                </a:solidFill>
              </a:rPr>
              <a:t>微米），可以观察到热透镜效应。探究此现象。</a:t>
            </a:r>
          </a:p>
        </p:txBody>
      </p:sp>
      <p:cxnSp>
        <p:nvCxnSpPr>
          <p:cNvPr id="8" name="直接连接符 7">
            <a:extLst>
              <a:ext uri="{FF2B5EF4-FFF2-40B4-BE49-F238E27FC236}">
                <a16:creationId xmlns:a16="http://schemas.microsoft.com/office/drawing/2014/main" id="{AC57E646-F7BB-4783-88B9-66FDC40274EC}"/>
              </a:ext>
            </a:extLst>
          </p:cNvPr>
          <p:cNvCxnSpPr>
            <a:endCxn id="3" idx="2"/>
          </p:cNvCxnSpPr>
          <p:nvPr/>
        </p:nvCxnSpPr>
        <p:spPr>
          <a:xfrm>
            <a:off x="5867400" y="1790700"/>
            <a:ext cx="838200" cy="48181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F4C4792-1775-46EE-9F4B-32B6AED0BE58}"/>
              </a:ext>
            </a:extLst>
          </p:cNvPr>
          <p:cNvCxnSpPr>
            <a:cxnSpLocks/>
          </p:cNvCxnSpPr>
          <p:nvPr/>
        </p:nvCxnSpPr>
        <p:spPr>
          <a:xfrm>
            <a:off x="6286500" y="1333888"/>
            <a:ext cx="4155932" cy="26475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3BE736E-317F-4D0E-8966-3850DBB7B41B}"/>
              </a:ext>
            </a:extLst>
          </p:cNvPr>
          <p:cNvSpPr>
            <a:spLocks noGrp="1"/>
          </p:cNvSpPr>
          <p:nvPr>
            <p:ph type="sldNum" sz="quarter" idx="12"/>
          </p:nvPr>
        </p:nvSpPr>
        <p:spPr/>
        <p:txBody>
          <a:bodyPr/>
          <a:lstStyle/>
          <a:p>
            <a:fld id="{B6F15528-21DE-4FAA-801E-634DDDAF4B2B}" type="slidenum">
              <a:rPr lang="en-US" smtClean="0"/>
              <a:t>1</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541480" y="-713506"/>
            <a:ext cx="3748767" cy="2578837"/>
            <a:chOff x="0" y="0"/>
            <a:chExt cx="4998356" cy="3438450"/>
          </a:xfrm>
        </p:grpSpPr>
        <p:grpSp>
          <p:nvGrpSpPr>
            <p:cNvPr id="7" name="Group 7"/>
            <p:cNvGrpSpPr/>
            <p:nvPr/>
          </p:nvGrpSpPr>
          <p:grpSpPr>
            <a:xfrm rot="5400000">
              <a:off x="0" y="0"/>
              <a:ext cx="3438450" cy="34384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9" name="AutoShape 9"/>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0" name="AutoShape 10"/>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11" name="Group 11"/>
          <p:cNvGrpSpPr/>
          <p:nvPr/>
        </p:nvGrpSpPr>
        <p:grpSpPr>
          <a:xfrm>
            <a:off x="16302679" y="7073116"/>
            <a:ext cx="2529478" cy="3587941"/>
            <a:chOff x="0" y="0"/>
            <a:chExt cx="3372637" cy="4783921"/>
          </a:xfrm>
        </p:grpSpPr>
        <p:grpSp>
          <p:nvGrpSpPr>
            <p:cNvPr id="12" name="Group 12"/>
            <p:cNvGrpSpPr/>
            <p:nvPr/>
          </p:nvGrpSpPr>
          <p:grpSpPr>
            <a:xfrm rot="5400000">
              <a:off x="0" y="1411285"/>
              <a:ext cx="3372637" cy="337263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4" name="AutoShape 14"/>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5" name="AutoShape 15"/>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4" name="Picture 10"/>
          <p:cNvPicPr>
            <a:picLocks noChangeAspect="1"/>
          </p:cNvPicPr>
          <p:nvPr/>
        </p:nvPicPr>
        <p:blipFill>
          <a:blip r:embed="rId4"/>
          <a:srcRect/>
          <a:stretch>
            <a:fillRect/>
          </a:stretch>
        </p:blipFill>
        <p:spPr>
          <a:xfrm>
            <a:off x="11503338" y="-95306"/>
            <a:ext cx="1984232" cy="2192522"/>
          </a:xfrm>
          <a:prstGeom prst="rect">
            <a:avLst/>
          </a:prstGeom>
        </p:spPr>
      </p:pic>
      <p:sp>
        <p:nvSpPr>
          <p:cNvPr id="22" name="文本框 21"/>
          <p:cNvSpPr txBox="1"/>
          <p:nvPr/>
        </p:nvSpPr>
        <p:spPr>
          <a:xfrm>
            <a:off x="4822789" y="8730251"/>
            <a:ext cx="7989479" cy="584775"/>
          </a:xfrm>
          <a:prstGeom prst="rect">
            <a:avLst/>
          </a:prstGeom>
          <a:noFill/>
        </p:spPr>
        <p:txBody>
          <a:bodyPr wrap="square" rtlCol="0">
            <a:spAutoFit/>
          </a:bodyPr>
          <a:lstStyle/>
          <a:p>
            <a:pPr algn="ctr"/>
            <a:r>
              <a:rPr lang="zh-CN" altLang="en-US" sz="3200" dirty="0">
                <a:solidFill>
                  <a:schemeClr val="bg1">
                    <a:lumMod val="50000"/>
                  </a:schemeClr>
                </a:solidFill>
              </a:rPr>
              <a:t>酱油薄层温度分布</a:t>
            </a:r>
          </a:p>
        </p:txBody>
      </p:sp>
      <p:pic>
        <p:nvPicPr>
          <p:cNvPr id="23" name="图片 3" descr="QQ截图20190427221532"/>
          <p:cNvPicPr>
            <a:picLocks noChangeAspect="1"/>
          </p:cNvPicPr>
          <p:nvPr/>
        </p:nvPicPr>
        <p:blipFill rotWithShape="1">
          <a:blip r:embed="rId5"/>
          <a:srcRect t="10486"/>
          <a:stretch/>
        </p:blipFill>
        <p:spPr>
          <a:xfrm>
            <a:off x="5180567" y="3274326"/>
            <a:ext cx="7273925" cy="5038973"/>
          </a:xfrm>
          <a:prstGeom prst="rect">
            <a:avLst/>
          </a:prstGeom>
        </p:spPr>
      </p:pic>
      <p:sp>
        <p:nvSpPr>
          <p:cNvPr id="17" name="文本框 16">
            <a:extLst>
              <a:ext uri="{FF2B5EF4-FFF2-40B4-BE49-F238E27FC236}">
                <a16:creationId xmlns:a16="http://schemas.microsoft.com/office/drawing/2014/main" id="{BB9174B1-3767-48DB-AB39-1286745461D6}"/>
              </a:ext>
            </a:extLst>
          </p:cNvPr>
          <p:cNvSpPr txBox="1"/>
          <p:nvPr/>
        </p:nvSpPr>
        <p:spPr>
          <a:xfrm>
            <a:off x="3563052" y="546974"/>
            <a:ext cx="6948170" cy="830997"/>
          </a:xfrm>
          <a:prstGeom prst="rect">
            <a:avLst/>
          </a:prstGeom>
          <a:noFill/>
        </p:spPr>
        <p:txBody>
          <a:bodyPr wrap="square" rtlCol="0">
            <a:spAutoFit/>
          </a:bodyPr>
          <a:lstStyle/>
          <a:p>
            <a:r>
              <a:rPr lang="en-US" altLang="zh-CN" sz="4800" dirty="0"/>
              <a:t>II. </a:t>
            </a:r>
            <a:r>
              <a:rPr lang="zh-CN" altLang="en-US" sz="4800" dirty="0"/>
              <a:t>实验现象</a:t>
            </a:r>
          </a:p>
        </p:txBody>
      </p:sp>
      <p:sp>
        <p:nvSpPr>
          <p:cNvPr id="2" name="灯片编号占位符 1">
            <a:extLst>
              <a:ext uri="{FF2B5EF4-FFF2-40B4-BE49-F238E27FC236}">
                <a16:creationId xmlns:a16="http://schemas.microsoft.com/office/drawing/2014/main" id="{9A249CD4-678E-4BB3-9BD3-BCEB215E8A05}"/>
              </a:ext>
            </a:extLst>
          </p:cNvPr>
          <p:cNvSpPr>
            <a:spLocks noGrp="1"/>
          </p:cNvSpPr>
          <p:nvPr>
            <p:ph type="sldNum" sz="quarter" idx="12"/>
          </p:nvPr>
        </p:nvSpPr>
        <p:spPr/>
        <p:txBody>
          <a:bodyPr/>
          <a:lstStyle/>
          <a:p>
            <a:fld id="{B6F15528-21DE-4FAA-801E-634DDDAF4B2B}" type="slidenum">
              <a:rPr lang="en-US" smtClean="0"/>
              <a:t>10</a:t>
            </a:fld>
            <a:endParaRPr lang="en-US"/>
          </a:p>
        </p:txBody>
      </p:sp>
    </p:spTree>
    <p:extLst>
      <p:ext uri="{BB962C8B-B14F-4D97-AF65-F5344CB8AC3E}">
        <p14:creationId xmlns:p14="http://schemas.microsoft.com/office/powerpoint/2010/main" val="2644421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D7582"/>
        </a:solidFill>
        <a:effectLst/>
      </p:bgPr>
    </p:bg>
    <p:spTree>
      <p:nvGrpSpPr>
        <p:cNvPr id="1" name=""/>
        <p:cNvGrpSpPr/>
        <p:nvPr/>
      </p:nvGrpSpPr>
      <p:grpSpPr>
        <a:xfrm>
          <a:off x="0" y="0"/>
          <a:ext cx="0" cy="0"/>
          <a:chOff x="0" y="0"/>
          <a:chExt cx="0" cy="0"/>
        </a:xfrm>
      </p:grpSpPr>
      <p:grpSp>
        <p:nvGrpSpPr>
          <p:cNvPr id="7" name="Group 7"/>
          <p:cNvGrpSpPr/>
          <p:nvPr/>
        </p:nvGrpSpPr>
        <p:grpSpPr>
          <a:xfrm>
            <a:off x="2552300" y="5372100"/>
            <a:ext cx="8572900" cy="2695466"/>
            <a:chOff x="0" y="3542888"/>
            <a:chExt cx="11430533" cy="3593954"/>
          </a:xfrm>
        </p:grpSpPr>
        <p:sp>
          <p:nvSpPr>
            <p:cNvPr id="8" name="TextBox 8"/>
            <p:cNvSpPr txBox="1"/>
            <p:nvPr/>
          </p:nvSpPr>
          <p:spPr>
            <a:xfrm>
              <a:off x="0" y="5399357"/>
              <a:ext cx="11430528" cy="1737485"/>
            </a:xfrm>
            <a:prstGeom prst="rect">
              <a:avLst/>
            </a:prstGeom>
          </p:spPr>
          <p:txBody>
            <a:bodyPr lIns="0" tIns="0" rIns="0" bIns="0" rtlCol="0" anchor="t">
              <a:spAutoFit/>
            </a:bodyPr>
            <a:lstStyle/>
            <a:p>
              <a:pPr>
                <a:lnSpc>
                  <a:spcPts val="8800"/>
                </a:lnSpc>
              </a:pPr>
              <a:r>
                <a:rPr lang="zh-CN" altLang="en-US" sz="12000" b="1">
                  <a:solidFill>
                    <a:srgbClr val="FFFFFF"/>
                  </a:solidFill>
                  <a:latin typeface="汉仪文黑-65W" panose="00020600040101010101" pitchFamily="18" charset="-122"/>
                  <a:ea typeface="汉仪文黑-65W" panose="00020600040101010101" pitchFamily="18" charset="-122"/>
                  <a:cs typeface="+mn-ea"/>
                  <a:sym typeface="+mn-lt"/>
                </a:rPr>
                <a:t>理论模型</a:t>
              </a:r>
              <a:endParaRPr lang="en-US" sz="12000" b="1">
                <a:solidFill>
                  <a:srgbClr val="FFFFFF"/>
                </a:solidFill>
                <a:latin typeface="汉仪文黑-65W" panose="00020600040101010101" pitchFamily="18" charset="-122"/>
                <a:ea typeface="汉仪文黑-65W" panose="00020600040101010101" pitchFamily="18" charset="-122"/>
                <a:cs typeface="+mn-ea"/>
                <a:sym typeface="+mn-lt"/>
              </a:endParaRPr>
            </a:p>
          </p:txBody>
        </p:sp>
        <p:sp>
          <p:nvSpPr>
            <p:cNvPr id="9" name="TextBox 9"/>
            <p:cNvSpPr txBox="1"/>
            <p:nvPr/>
          </p:nvSpPr>
          <p:spPr>
            <a:xfrm>
              <a:off x="0" y="3542888"/>
              <a:ext cx="11430533" cy="785429"/>
            </a:xfrm>
            <a:prstGeom prst="rect">
              <a:avLst/>
            </a:prstGeom>
          </p:spPr>
          <p:txBody>
            <a:bodyPr lIns="0" tIns="0" rIns="0" bIns="0" rtlCol="0" anchor="t">
              <a:spAutoFit/>
            </a:bodyPr>
            <a:lstStyle/>
            <a:p>
              <a:pPr>
                <a:lnSpc>
                  <a:spcPts val="4680"/>
                </a:lnSpc>
              </a:pPr>
              <a:r>
                <a:rPr lang="zh-CN" altLang="en-US" sz="3600" b="1" i="0" spc="359" dirty="0">
                  <a:solidFill>
                    <a:srgbClr val="FFFFFF"/>
                  </a:solidFill>
                  <a:latin typeface="汉仪文黑-65W" panose="00020600040101010101" pitchFamily="18" charset="-122"/>
                  <a:ea typeface="汉仪文黑-65W" panose="00020600040101010101" pitchFamily="18" charset="-122"/>
                  <a:cs typeface="+mn-ea"/>
                  <a:sym typeface="+mn-lt"/>
                </a:rPr>
                <a:t>第三部分</a:t>
              </a:r>
              <a:endParaRPr lang="en-US" sz="3600" b="1" i="0" spc="359" dirty="0">
                <a:solidFill>
                  <a:srgbClr val="FFFFFF"/>
                </a:solidFill>
                <a:latin typeface="汉仪文黑-65W" panose="00020600040101010101" pitchFamily="18" charset="-122"/>
                <a:ea typeface="汉仪文黑-65W" panose="00020600040101010101" pitchFamily="18" charset="-122"/>
                <a:cs typeface="+mn-ea"/>
                <a:sym typeface="+mn-lt"/>
              </a:endParaRPr>
            </a:p>
          </p:txBody>
        </p:sp>
      </p:grpSp>
      <p:grpSp>
        <p:nvGrpSpPr>
          <p:cNvPr id="11" name="Group 3"/>
          <p:cNvGrpSpPr/>
          <p:nvPr/>
        </p:nvGrpSpPr>
        <p:grpSpPr>
          <a:xfrm rot="10800000" flipH="1" flipV="1">
            <a:off x="10744200" y="-5068793"/>
            <a:ext cx="10393305" cy="10393306"/>
            <a:chOff x="0" y="0"/>
            <a:chExt cx="6350000" cy="6350000"/>
          </a:xfrm>
        </p:grpSpPr>
        <p:sp>
          <p:nvSpPr>
            <p:cNvPr id="1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2" name="AutoShape 5"/>
          <p:cNvSpPr/>
          <p:nvPr/>
        </p:nvSpPr>
        <p:spPr>
          <a:xfrm rot="10800000" flipH="1" flipV="1">
            <a:off x="13128145" y="347493"/>
            <a:ext cx="160887" cy="72399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AutoShape 6"/>
          <p:cNvSpPr/>
          <p:nvPr/>
        </p:nvSpPr>
        <p:spPr>
          <a:xfrm rot="10800000" flipH="1" flipV="1">
            <a:off x="13944600" y="2097216"/>
            <a:ext cx="160887" cy="72399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1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15"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16" name="Group 3">
            <a:extLst>
              <a:ext uri="{FF2B5EF4-FFF2-40B4-BE49-F238E27FC236}">
                <a16:creationId xmlns:a16="http://schemas.microsoft.com/office/drawing/2014/main" id="{5E066B56-D112-4159-92BD-72D709C4EF14}"/>
              </a:ext>
            </a:extLst>
          </p:cNvPr>
          <p:cNvGrpSpPr/>
          <p:nvPr/>
        </p:nvGrpSpPr>
        <p:grpSpPr>
          <a:xfrm flipH="1">
            <a:off x="9325221" y="4393069"/>
            <a:ext cx="485775" cy="485775"/>
            <a:chOff x="0" y="0"/>
            <a:chExt cx="6350000" cy="6350000"/>
          </a:xfrm>
          <a:solidFill>
            <a:schemeClr val="bg1">
              <a:lumMod val="85000"/>
            </a:schemeClr>
          </a:solidFill>
        </p:grpSpPr>
        <p:sp>
          <p:nvSpPr>
            <p:cNvPr id="17" name="Freeform 4">
              <a:extLst>
                <a:ext uri="{FF2B5EF4-FFF2-40B4-BE49-F238E27FC236}">
                  <a16:creationId xmlns:a16="http://schemas.microsoft.com/office/drawing/2014/main" id="{2D4FA7BF-EC9B-4B76-BFD9-46C06057C6C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18" name="Group 5">
            <a:extLst>
              <a:ext uri="{FF2B5EF4-FFF2-40B4-BE49-F238E27FC236}">
                <a16:creationId xmlns:a16="http://schemas.microsoft.com/office/drawing/2014/main" id="{457D4420-9FD2-4DE3-873D-9336A4FA1304}"/>
              </a:ext>
            </a:extLst>
          </p:cNvPr>
          <p:cNvGrpSpPr/>
          <p:nvPr/>
        </p:nvGrpSpPr>
        <p:grpSpPr>
          <a:xfrm flipH="1">
            <a:off x="9326305" y="5988072"/>
            <a:ext cx="485775" cy="485775"/>
            <a:chOff x="0" y="0"/>
            <a:chExt cx="6350000" cy="6350000"/>
          </a:xfrm>
          <a:solidFill>
            <a:schemeClr val="bg1">
              <a:lumMod val="85000"/>
            </a:schemeClr>
          </a:solidFill>
        </p:grpSpPr>
        <p:sp>
          <p:nvSpPr>
            <p:cNvPr id="19" name="Freeform 6">
              <a:extLst>
                <a:ext uri="{FF2B5EF4-FFF2-40B4-BE49-F238E27FC236}">
                  <a16:creationId xmlns:a16="http://schemas.microsoft.com/office/drawing/2014/main" id="{5E7C3CC2-B425-4966-A987-5B37C9BCF14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20" name="Group 7">
            <a:extLst>
              <a:ext uri="{FF2B5EF4-FFF2-40B4-BE49-F238E27FC236}">
                <a16:creationId xmlns:a16="http://schemas.microsoft.com/office/drawing/2014/main" id="{89645494-87EE-4403-8F5D-1BF7C422667B}"/>
              </a:ext>
            </a:extLst>
          </p:cNvPr>
          <p:cNvGrpSpPr/>
          <p:nvPr/>
        </p:nvGrpSpPr>
        <p:grpSpPr>
          <a:xfrm flipH="1">
            <a:off x="9324137" y="7583075"/>
            <a:ext cx="485775" cy="485775"/>
            <a:chOff x="0" y="0"/>
            <a:chExt cx="6350000" cy="6350000"/>
          </a:xfrm>
          <a:solidFill>
            <a:schemeClr val="bg1">
              <a:lumMod val="85000"/>
            </a:schemeClr>
          </a:solidFill>
        </p:grpSpPr>
        <p:sp>
          <p:nvSpPr>
            <p:cNvPr id="21" name="Freeform 8">
              <a:extLst>
                <a:ext uri="{FF2B5EF4-FFF2-40B4-BE49-F238E27FC236}">
                  <a16:creationId xmlns:a16="http://schemas.microsoft.com/office/drawing/2014/main" id="{CA0D4273-8B09-4751-9D69-7AD570D5D07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22" name="Group 17">
            <a:extLst>
              <a:ext uri="{FF2B5EF4-FFF2-40B4-BE49-F238E27FC236}">
                <a16:creationId xmlns:a16="http://schemas.microsoft.com/office/drawing/2014/main" id="{E27B5269-14D9-47E8-AE8D-F06D6964F292}"/>
              </a:ext>
            </a:extLst>
          </p:cNvPr>
          <p:cNvGrpSpPr/>
          <p:nvPr/>
        </p:nvGrpSpPr>
        <p:grpSpPr>
          <a:xfrm flipH="1">
            <a:off x="10115150" y="5936423"/>
            <a:ext cx="5048650" cy="667533"/>
            <a:chOff x="0" y="508138"/>
            <a:chExt cx="6731533" cy="890043"/>
          </a:xfrm>
        </p:grpSpPr>
        <p:sp>
          <p:nvSpPr>
            <p:cNvPr id="23" name="TextBox 18">
              <a:extLst>
                <a:ext uri="{FF2B5EF4-FFF2-40B4-BE49-F238E27FC236}">
                  <a16:creationId xmlns:a16="http://schemas.microsoft.com/office/drawing/2014/main" id="{40076FAF-F240-4CF6-844F-FF2171595A9C}"/>
                </a:ext>
              </a:extLst>
            </p:cNvPr>
            <p:cNvSpPr txBox="1"/>
            <p:nvPr/>
          </p:nvSpPr>
          <p:spPr>
            <a:xfrm>
              <a:off x="0" y="508138"/>
              <a:ext cx="6731533" cy="785427"/>
            </a:xfrm>
            <a:prstGeom prst="rect">
              <a:avLst/>
            </a:prstGeom>
          </p:spPr>
          <p:txBody>
            <a:bodyPr lIns="0" tIns="0" rIns="0" bIns="0" rtlCol="0" anchor="t">
              <a:spAutoFit/>
            </a:bodyPr>
            <a:lstStyle/>
            <a:p>
              <a:pPr lvl="0">
                <a:lnSpc>
                  <a:spcPts val="4680"/>
                </a:lnSpc>
                <a:defRPr/>
              </a:pPr>
              <a:r>
                <a:rPr lang="zh-CN" altLang="en-US" sz="3600" b="1" spc="359" dirty="0">
                  <a:solidFill>
                    <a:schemeClr val="bg1"/>
                  </a:solidFill>
                  <a:latin typeface="汉仪文黑-65W" panose="00020600040101010101" pitchFamily="18" charset="-122"/>
                  <a:ea typeface="汉仪文黑-65W" panose="00020600040101010101" pitchFamily="18" charset="-122"/>
                  <a:cs typeface="+mn-ea"/>
                  <a:sym typeface="+mn-lt"/>
                </a:rPr>
                <a:t>温度分布</a:t>
              </a:r>
            </a:p>
          </p:txBody>
        </p:sp>
        <p:sp>
          <p:nvSpPr>
            <p:cNvPr id="24" name="TextBox 19">
              <a:extLst>
                <a:ext uri="{FF2B5EF4-FFF2-40B4-BE49-F238E27FC236}">
                  <a16:creationId xmlns:a16="http://schemas.microsoft.com/office/drawing/2014/main" id="{5CDB0C8C-17FA-404E-81F5-67A5DB52E46D}"/>
                </a:ext>
              </a:extLst>
            </p:cNvPr>
            <p:cNvSpPr txBox="1"/>
            <p:nvPr/>
          </p:nvSpPr>
          <p:spPr>
            <a:xfrm>
              <a:off x="0" y="766127"/>
              <a:ext cx="6731533" cy="632054"/>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600" b="0" i="0" u="none" strike="noStrike" kern="1200" cap="none" spc="26" normalizeH="0" baseline="0" noProof="0">
                <a:ln>
                  <a:noFill/>
                </a:ln>
                <a:solidFill>
                  <a:srgbClr val="050707"/>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25" name="Group 5">
            <a:extLst>
              <a:ext uri="{FF2B5EF4-FFF2-40B4-BE49-F238E27FC236}">
                <a16:creationId xmlns:a16="http://schemas.microsoft.com/office/drawing/2014/main" id="{48178767-3AD3-4CED-925B-B5B409CE6CC7}"/>
              </a:ext>
            </a:extLst>
          </p:cNvPr>
          <p:cNvGrpSpPr/>
          <p:nvPr/>
        </p:nvGrpSpPr>
        <p:grpSpPr>
          <a:xfrm flipH="1">
            <a:off x="9327377" y="9178078"/>
            <a:ext cx="485775" cy="485775"/>
            <a:chOff x="0" y="0"/>
            <a:chExt cx="6350000" cy="6350000"/>
          </a:xfrm>
          <a:solidFill>
            <a:schemeClr val="bg1">
              <a:lumMod val="85000"/>
            </a:schemeClr>
          </a:solidFill>
        </p:grpSpPr>
        <p:sp>
          <p:nvSpPr>
            <p:cNvPr id="26" name="Freeform 6">
              <a:extLst>
                <a:ext uri="{FF2B5EF4-FFF2-40B4-BE49-F238E27FC236}">
                  <a16:creationId xmlns:a16="http://schemas.microsoft.com/office/drawing/2014/main" id="{C7AF9080-24FE-4B12-99F5-7C95553B41A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27" name="TextBox 18">
            <a:extLst>
              <a:ext uri="{FF2B5EF4-FFF2-40B4-BE49-F238E27FC236}">
                <a16:creationId xmlns:a16="http://schemas.microsoft.com/office/drawing/2014/main" id="{6B350F00-68D8-4108-8F30-2A1DDAE14ED7}"/>
              </a:ext>
            </a:extLst>
          </p:cNvPr>
          <p:cNvSpPr txBox="1"/>
          <p:nvPr/>
        </p:nvSpPr>
        <p:spPr>
          <a:xfrm flipH="1">
            <a:off x="10115150" y="4341420"/>
            <a:ext cx="5048650" cy="589071"/>
          </a:xfrm>
          <a:prstGeom prst="rect">
            <a:avLst/>
          </a:prstGeom>
        </p:spPr>
        <p:txBody>
          <a:bodyPr lIns="0" tIns="0" rIns="0" bIns="0" rtlCol="0" anchor="t">
            <a:spAutoFit/>
          </a:bodyPr>
          <a:lstStyle/>
          <a:p>
            <a:pPr lvl="0">
              <a:lnSpc>
                <a:spcPts val="4680"/>
              </a:lnSpc>
              <a:defRPr/>
            </a:pPr>
            <a:r>
              <a:rPr lang="zh-CN" altLang="en-US" sz="3600" b="1" spc="359" dirty="0">
                <a:solidFill>
                  <a:schemeClr val="bg1"/>
                </a:solidFill>
                <a:latin typeface="汉仪文黑-65W" panose="00020600040101010101" pitchFamily="18" charset="-122"/>
                <a:ea typeface="汉仪文黑-65W" panose="00020600040101010101" pitchFamily="18" charset="-122"/>
                <a:cs typeface="+mn-ea"/>
                <a:sym typeface="+mn-lt"/>
              </a:rPr>
              <a:t>光强分布</a:t>
            </a:r>
          </a:p>
        </p:txBody>
      </p:sp>
      <p:grpSp>
        <p:nvGrpSpPr>
          <p:cNvPr id="28" name="Group 17">
            <a:extLst>
              <a:ext uri="{FF2B5EF4-FFF2-40B4-BE49-F238E27FC236}">
                <a16:creationId xmlns:a16="http://schemas.microsoft.com/office/drawing/2014/main" id="{6C24A56D-3B58-4F70-BABF-E280DE81DF20}"/>
              </a:ext>
            </a:extLst>
          </p:cNvPr>
          <p:cNvGrpSpPr/>
          <p:nvPr/>
        </p:nvGrpSpPr>
        <p:grpSpPr>
          <a:xfrm flipH="1">
            <a:off x="10115150" y="7531426"/>
            <a:ext cx="5048650" cy="667533"/>
            <a:chOff x="0" y="508138"/>
            <a:chExt cx="6731533" cy="890043"/>
          </a:xfrm>
        </p:grpSpPr>
        <p:sp>
          <p:nvSpPr>
            <p:cNvPr id="29" name="TextBox 18">
              <a:extLst>
                <a:ext uri="{FF2B5EF4-FFF2-40B4-BE49-F238E27FC236}">
                  <a16:creationId xmlns:a16="http://schemas.microsoft.com/office/drawing/2014/main" id="{BF94DC95-E10F-4349-804C-D00C5496AB6A}"/>
                </a:ext>
              </a:extLst>
            </p:cNvPr>
            <p:cNvSpPr txBox="1"/>
            <p:nvPr/>
          </p:nvSpPr>
          <p:spPr>
            <a:xfrm>
              <a:off x="0" y="508138"/>
              <a:ext cx="6731533" cy="785427"/>
            </a:xfrm>
            <a:prstGeom prst="rect">
              <a:avLst/>
            </a:prstGeom>
          </p:spPr>
          <p:txBody>
            <a:bodyPr lIns="0" tIns="0" rIns="0" bIns="0" rtlCol="0" anchor="t">
              <a:spAutoFit/>
            </a:bodyPr>
            <a:lstStyle/>
            <a:p>
              <a:pPr lvl="0">
                <a:lnSpc>
                  <a:spcPts val="4680"/>
                </a:lnSpc>
                <a:defRPr/>
              </a:pPr>
              <a:r>
                <a:rPr lang="zh-CN" altLang="en-US" sz="3600" b="1" spc="359" dirty="0">
                  <a:solidFill>
                    <a:schemeClr val="bg1"/>
                  </a:solidFill>
                  <a:latin typeface="汉仪文黑-65W" panose="00020600040101010101" pitchFamily="18" charset="-122"/>
                  <a:ea typeface="汉仪文黑-65W" panose="00020600040101010101" pitchFamily="18" charset="-122"/>
                  <a:cs typeface="+mn-ea"/>
                  <a:sym typeface="+mn-lt"/>
                </a:rPr>
                <a:t>折射率分布</a:t>
              </a:r>
            </a:p>
          </p:txBody>
        </p:sp>
        <p:sp>
          <p:nvSpPr>
            <p:cNvPr id="30" name="TextBox 19">
              <a:extLst>
                <a:ext uri="{FF2B5EF4-FFF2-40B4-BE49-F238E27FC236}">
                  <a16:creationId xmlns:a16="http://schemas.microsoft.com/office/drawing/2014/main" id="{3436DF3C-F75C-45CA-9A29-E9F352D46CE8}"/>
                </a:ext>
              </a:extLst>
            </p:cNvPr>
            <p:cNvSpPr txBox="1"/>
            <p:nvPr/>
          </p:nvSpPr>
          <p:spPr>
            <a:xfrm>
              <a:off x="0" y="766127"/>
              <a:ext cx="6731533" cy="632054"/>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600" b="0" i="0" u="none" strike="noStrike" kern="1200" cap="none" spc="26" normalizeH="0" baseline="0" noProof="0">
                <a:ln>
                  <a:noFill/>
                </a:ln>
                <a:solidFill>
                  <a:srgbClr val="050707"/>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31" name="TextBox 18">
            <a:extLst>
              <a:ext uri="{FF2B5EF4-FFF2-40B4-BE49-F238E27FC236}">
                <a16:creationId xmlns:a16="http://schemas.microsoft.com/office/drawing/2014/main" id="{E008844E-E8DE-41AF-A6D6-77F7C91AF84F}"/>
              </a:ext>
            </a:extLst>
          </p:cNvPr>
          <p:cNvSpPr txBox="1"/>
          <p:nvPr/>
        </p:nvSpPr>
        <p:spPr>
          <a:xfrm flipH="1">
            <a:off x="10099910" y="9126429"/>
            <a:ext cx="5048650" cy="589071"/>
          </a:xfrm>
          <a:prstGeom prst="rect">
            <a:avLst/>
          </a:prstGeom>
        </p:spPr>
        <p:txBody>
          <a:bodyPr lIns="0" tIns="0" rIns="0" bIns="0" rtlCol="0" anchor="t">
            <a:spAutoFit/>
          </a:bodyPr>
          <a:lstStyle/>
          <a:p>
            <a:pPr lvl="0">
              <a:lnSpc>
                <a:spcPts val="4680"/>
              </a:lnSpc>
              <a:defRPr/>
            </a:pPr>
            <a:r>
              <a:rPr lang="zh-CN" altLang="en-US" sz="3600" b="1" spc="359" dirty="0">
                <a:solidFill>
                  <a:schemeClr val="bg1"/>
                </a:solidFill>
                <a:latin typeface="汉仪文黑-65W" panose="00020600040101010101" pitchFamily="18" charset="-122"/>
                <a:ea typeface="汉仪文黑-65W" panose="00020600040101010101" pitchFamily="18" charset="-122"/>
                <a:cs typeface="+mn-ea"/>
                <a:sym typeface="+mn-lt"/>
              </a:rPr>
              <a:t>折射成像</a:t>
            </a:r>
          </a:p>
        </p:txBody>
      </p:sp>
      <p:sp>
        <p:nvSpPr>
          <p:cNvPr id="32" name="空心弧 31">
            <a:extLst>
              <a:ext uri="{FF2B5EF4-FFF2-40B4-BE49-F238E27FC236}">
                <a16:creationId xmlns:a16="http://schemas.microsoft.com/office/drawing/2014/main" id="{D087C33E-A5EB-4154-92FC-C9EE768E3B8E}"/>
              </a:ext>
            </a:extLst>
          </p:cNvPr>
          <p:cNvSpPr/>
          <p:nvPr/>
        </p:nvSpPr>
        <p:spPr>
          <a:xfrm rot="3209712">
            <a:off x="-13024618" y="-61427"/>
            <a:ext cx="14767699" cy="14767699"/>
          </a:xfrm>
          <a:prstGeom prst="blockArc">
            <a:avLst>
              <a:gd name="adj1" fmla="val 10800000"/>
              <a:gd name="adj2" fmla="val 20414987"/>
              <a:gd name="adj3" fmla="val 640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3" name="Group 3">
            <a:extLst>
              <a:ext uri="{FF2B5EF4-FFF2-40B4-BE49-F238E27FC236}">
                <a16:creationId xmlns:a16="http://schemas.microsoft.com/office/drawing/2014/main" id="{45FB6FF9-23AC-482C-8A52-B1BB4CF1815A}"/>
              </a:ext>
            </a:extLst>
          </p:cNvPr>
          <p:cNvGrpSpPr/>
          <p:nvPr/>
        </p:nvGrpSpPr>
        <p:grpSpPr>
          <a:xfrm flipH="1">
            <a:off x="228600" y="5753100"/>
            <a:ext cx="1838324" cy="1838324"/>
            <a:chOff x="0" y="0"/>
            <a:chExt cx="6350000" cy="6350000"/>
          </a:xfrm>
          <a:solidFill>
            <a:schemeClr val="bg1">
              <a:lumMod val="75000"/>
            </a:schemeClr>
          </a:solidFill>
        </p:grpSpPr>
        <p:sp>
          <p:nvSpPr>
            <p:cNvPr id="34" name="Freeform 4">
              <a:extLst>
                <a:ext uri="{FF2B5EF4-FFF2-40B4-BE49-F238E27FC236}">
                  <a16:creationId xmlns:a16="http://schemas.microsoft.com/office/drawing/2014/main" id="{F3098BEA-2F0E-45E5-AE3D-998B9A7FB2A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39" name="Group 7">
            <a:extLst>
              <a:ext uri="{FF2B5EF4-FFF2-40B4-BE49-F238E27FC236}">
                <a16:creationId xmlns:a16="http://schemas.microsoft.com/office/drawing/2014/main" id="{EDD1A88F-2239-451B-BE0D-F75C2B442801}"/>
              </a:ext>
            </a:extLst>
          </p:cNvPr>
          <p:cNvGrpSpPr/>
          <p:nvPr/>
        </p:nvGrpSpPr>
        <p:grpSpPr>
          <a:xfrm>
            <a:off x="2055080" y="8539033"/>
            <a:ext cx="8572900" cy="1705487"/>
            <a:chOff x="0" y="4497460"/>
            <a:chExt cx="11430533" cy="2273982"/>
          </a:xfrm>
        </p:grpSpPr>
        <p:sp>
          <p:nvSpPr>
            <p:cNvPr id="40" name="TextBox 8">
              <a:extLst>
                <a:ext uri="{FF2B5EF4-FFF2-40B4-BE49-F238E27FC236}">
                  <a16:creationId xmlns:a16="http://schemas.microsoft.com/office/drawing/2014/main" id="{551315FE-813C-4C2B-A1DB-196542E69D0C}"/>
                </a:ext>
              </a:extLst>
            </p:cNvPr>
            <p:cNvSpPr txBox="1"/>
            <p:nvPr/>
          </p:nvSpPr>
          <p:spPr>
            <a:xfrm>
              <a:off x="0" y="5399357"/>
              <a:ext cx="11430528" cy="1372085"/>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分析和讨论</a:t>
              </a:r>
              <a:endParaRPr kumimoji="0" lang="en-US" sz="7200" b="1" i="0" u="none" strike="noStrike" kern="1200" cap="none" spc="0"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41" name="TextBox 9">
              <a:extLst>
                <a:ext uri="{FF2B5EF4-FFF2-40B4-BE49-F238E27FC236}">
                  <a16:creationId xmlns:a16="http://schemas.microsoft.com/office/drawing/2014/main" id="{FE44BDE8-7C5D-48DD-894D-4759E9130FF8}"/>
                </a:ext>
              </a:extLst>
            </p:cNvPr>
            <p:cNvSpPr txBox="1"/>
            <p:nvPr/>
          </p:nvSpPr>
          <p:spPr>
            <a:xfrm>
              <a:off x="0" y="4497460"/>
              <a:ext cx="11430533" cy="765081"/>
            </a:xfrm>
            <a:prstGeom prst="rect">
              <a:avLst/>
            </a:prstGeom>
          </p:spPr>
          <p:txBody>
            <a:bodyPr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zh-CN" altLang="en-US" sz="28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第四部分</a:t>
              </a:r>
              <a:endParaRPr kumimoji="0" lang="en-US" sz="32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44" name="Group 7">
            <a:extLst>
              <a:ext uri="{FF2B5EF4-FFF2-40B4-BE49-F238E27FC236}">
                <a16:creationId xmlns:a16="http://schemas.microsoft.com/office/drawing/2014/main" id="{C62EB900-640C-404F-9352-38741AAD21ED}"/>
              </a:ext>
            </a:extLst>
          </p:cNvPr>
          <p:cNvGrpSpPr/>
          <p:nvPr/>
        </p:nvGrpSpPr>
        <p:grpSpPr>
          <a:xfrm>
            <a:off x="1271882" y="2863333"/>
            <a:ext cx="8572900" cy="1705487"/>
            <a:chOff x="0" y="4497460"/>
            <a:chExt cx="11430533" cy="2273982"/>
          </a:xfrm>
        </p:grpSpPr>
        <p:sp>
          <p:nvSpPr>
            <p:cNvPr id="45" name="TextBox 8">
              <a:extLst>
                <a:ext uri="{FF2B5EF4-FFF2-40B4-BE49-F238E27FC236}">
                  <a16:creationId xmlns:a16="http://schemas.microsoft.com/office/drawing/2014/main" id="{D85732EC-3499-471B-A65B-38BFEB7817EA}"/>
                </a:ext>
              </a:extLst>
            </p:cNvPr>
            <p:cNvSpPr txBox="1"/>
            <p:nvPr/>
          </p:nvSpPr>
          <p:spPr>
            <a:xfrm>
              <a:off x="0" y="5399357"/>
              <a:ext cx="11430528" cy="1372085"/>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实验现象</a:t>
              </a:r>
              <a:endParaRPr kumimoji="0" lang="en-US" sz="4800" b="1" i="0" u="none" strike="noStrike" kern="1200" cap="none" spc="0"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46" name="TextBox 9">
              <a:extLst>
                <a:ext uri="{FF2B5EF4-FFF2-40B4-BE49-F238E27FC236}">
                  <a16:creationId xmlns:a16="http://schemas.microsoft.com/office/drawing/2014/main" id="{8AC26AAF-CDBF-4D53-BE8A-5D498DF0414C}"/>
                </a:ext>
              </a:extLst>
            </p:cNvPr>
            <p:cNvSpPr txBox="1"/>
            <p:nvPr/>
          </p:nvSpPr>
          <p:spPr>
            <a:xfrm>
              <a:off x="0" y="4497460"/>
              <a:ext cx="11430533" cy="765081"/>
            </a:xfrm>
            <a:prstGeom prst="rect">
              <a:avLst/>
            </a:prstGeom>
          </p:spPr>
          <p:txBody>
            <a:bodyPr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zh-CN" altLang="en-US" sz="28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第二部分</a:t>
              </a:r>
              <a:endParaRPr kumimoji="0" lang="en-US" sz="32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47" name="Group 3">
            <a:extLst>
              <a:ext uri="{FF2B5EF4-FFF2-40B4-BE49-F238E27FC236}">
                <a16:creationId xmlns:a16="http://schemas.microsoft.com/office/drawing/2014/main" id="{05602CB4-8B91-4C09-B383-C9BF1542A313}"/>
              </a:ext>
            </a:extLst>
          </p:cNvPr>
          <p:cNvGrpSpPr/>
          <p:nvPr/>
        </p:nvGrpSpPr>
        <p:grpSpPr>
          <a:xfrm flipH="1">
            <a:off x="76200" y="9080840"/>
            <a:ext cx="1374180" cy="1374180"/>
            <a:chOff x="0" y="0"/>
            <a:chExt cx="6350000" cy="6350000"/>
          </a:xfrm>
          <a:solidFill>
            <a:schemeClr val="bg1">
              <a:lumMod val="75000"/>
            </a:schemeClr>
          </a:solidFill>
        </p:grpSpPr>
        <p:sp>
          <p:nvSpPr>
            <p:cNvPr id="48" name="Freeform 4">
              <a:extLst>
                <a:ext uri="{FF2B5EF4-FFF2-40B4-BE49-F238E27FC236}">
                  <a16:creationId xmlns:a16="http://schemas.microsoft.com/office/drawing/2014/main" id="{BE11FD79-3693-4779-ABB0-DE0593567B4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49" name="Group 3">
            <a:extLst>
              <a:ext uri="{FF2B5EF4-FFF2-40B4-BE49-F238E27FC236}">
                <a16:creationId xmlns:a16="http://schemas.microsoft.com/office/drawing/2014/main" id="{8033E3BA-F8CB-4360-BA2E-591BD1154F3F}"/>
              </a:ext>
            </a:extLst>
          </p:cNvPr>
          <p:cNvGrpSpPr/>
          <p:nvPr/>
        </p:nvGrpSpPr>
        <p:grpSpPr>
          <a:xfrm flipH="1">
            <a:off x="-337818" y="3280362"/>
            <a:ext cx="1374180" cy="1374180"/>
            <a:chOff x="0" y="0"/>
            <a:chExt cx="6350000" cy="6350000"/>
          </a:xfrm>
          <a:solidFill>
            <a:schemeClr val="bg1">
              <a:lumMod val="75000"/>
            </a:schemeClr>
          </a:solidFill>
        </p:grpSpPr>
        <p:sp>
          <p:nvSpPr>
            <p:cNvPr id="50" name="Freeform 4">
              <a:extLst>
                <a:ext uri="{FF2B5EF4-FFF2-40B4-BE49-F238E27FC236}">
                  <a16:creationId xmlns:a16="http://schemas.microsoft.com/office/drawing/2014/main" id="{DA6CF782-F4DF-43A8-B2B9-27D86B306B5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2" name="灯片编号占位符 1">
            <a:extLst>
              <a:ext uri="{FF2B5EF4-FFF2-40B4-BE49-F238E27FC236}">
                <a16:creationId xmlns:a16="http://schemas.microsoft.com/office/drawing/2014/main" id="{5E4D1E0E-310E-4366-88FC-1EFB50B80706}"/>
              </a:ext>
            </a:extLst>
          </p:cNvPr>
          <p:cNvSpPr>
            <a:spLocks noGrp="1"/>
          </p:cNvSpPr>
          <p:nvPr>
            <p:ph type="sldNum" sz="quarter" idx="12"/>
          </p:nvPr>
        </p:nvSpPr>
        <p:spPr/>
        <p:txBody>
          <a:bodyPr/>
          <a:lstStyle/>
          <a:p>
            <a:fld id="{B6F15528-21DE-4FAA-801E-634DDDAF4B2B}" type="slidenum">
              <a:rPr lang="en-US" smtClean="0"/>
              <a:t>11</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sp>
        <p:nvSpPr>
          <p:cNvPr id="3" name="文本框 2">
            <a:extLst>
              <a:ext uri="{FF2B5EF4-FFF2-40B4-BE49-F238E27FC236}">
                <a16:creationId xmlns:a16="http://schemas.microsoft.com/office/drawing/2014/main" id="{06834470-12E0-4F85-95DC-7BFC4BEBA989}"/>
              </a:ext>
            </a:extLst>
          </p:cNvPr>
          <p:cNvSpPr txBox="1"/>
          <p:nvPr/>
        </p:nvSpPr>
        <p:spPr>
          <a:xfrm>
            <a:off x="1819090" y="2195496"/>
            <a:ext cx="9839510" cy="92333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5400" dirty="0">
                <a:solidFill>
                  <a:schemeClr val="bg1"/>
                </a:solidFill>
              </a:rPr>
              <a:t>总体思路：基于热透镜效应原理</a:t>
            </a:r>
          </a:p>
        </p:txBody>
      </p:sp>
      <p:sp>
        <p:nvSpPr>
          <p:cNvPr id="39" name="箭头: V 形 38">
            <a:extLst>
              <a:ext uri="{FF2B5EF4-FFF2-40B4-BE49-F238E27FC236}">
                <a16:creationId xmlns:a16="http://schemas.microsoft.com/office/drawing/2014/main" id="{1C04E189-2E20-42B5-A021-0F02E85E8078}"/>
              </a:ext>
            </a:extLst>
          </p:cNvPr>
          <p:cNvSpPr/>
          <p:nvPr/>
        </p:nvSpPr>
        <p:spPr>
          <a:xfrm>
            <a:off x="2629682" y="5448300"/>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sp>
        <p:nvSpPr>
          <p:cNvPr id="40" name="箭头: V 形 39">
            <a:extLst>
              <a:ext uri="{FF2B5EF4-FFF2-40B4-BE49-F238E27FC236}">
                <a16:creationId xmlns:a16="http://schemas.microsoft.com/office/drawing/2014/main" id="{DDE554BA-8BF3-403E-88B2-F6AE630299C7}"/>
              </a:ext>
            </a:extLst>
          </p:cNvPr>
          <p:cNvSpPr/>
          <p:nvPr/>
        </p:nvSpPr>
        <p:spPr>
          <a:xfrm>
            <a:off x="6761522" y="5448300"/>
            <a:ext cx="5003529"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sp>
        <p:nvSpPr>
          <p:cNvPr id="41" name="箭头: V 形 40">
            <a:extLst>
              <a:ext uri="{FF2B5EF4-FFF2-40B4-BE49-F238E27FC236}">
                <a16:creationId xmlns:a16="http://schemas.microsoft.com/office/drawing/2014/main" id="{A6A13CF3-483B-402F-803F-B22BC5793695}"/>
              </a:ext>
            </a:extLst>
          </p:cNvPr>
          <p:cNvSpPr/>
          <p:nvPr/>
        </p:nvSpPr>
        <p:spPr>
          <a:xfrm>
            <a:off x="11766435" y="5448300"/>
            <a:ext cx="3985411"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2" name="灯片编号占位符 1">
            <a:extLst>
              <a:ext uri="{FF2B5EF4-FFF2-40B4-BE49-F238E27FC236}">
                <a16:creationId xmlns:a16="http://schemas.microsoft.com/office/drawing/2014/main" id="{5AF2067E-FC04-4E15-B9BE-43CD62FAB178}"/>
              </a:ext>
            </a:extLst>
          </p:cNvPr>
          <p:cNvSpPr>
            <a:spLocks noGrp="1"/>
          </p:cNvSpPr>
          <p:nvPr>
            <p:ph type="sldNum" sz="quarter" idx="12"/>
          </p:nvPr>
        </p:nvSpPr>
        <p:spPr/>
        <p:txBody>
          <a:bodyPr/>
          <a:lstStyle/>
          <a:p>
            <a:fld id="{B6F15528-21DE-4FAA-801E-634DDDAF4B2B}" type="slidenum">
              <a:rPr lang="en-US" smtClean="0"/>
              <a:t>12</a:t>
            </a:fld>
            <a:endParaRPr lang="en-US"/>
          </a:p>
        </p:txBody>
      </p:sp>
    </p:spTree>
    <p:extLst>
      <p:ext uri="{BB962C8B-B14F-4D97-AF65-F5344CB8AC3E}">
        <p14:creationId xmlns:p14="http://schemas.microsoft.com/office/powerpoint/2010/main" val="83850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sp>
        <p:nvSpPr>
          <p:cNvPr id="39" name="文本框 38">
            <a:extLst>
              <a:ext uri="{FF2B5EF4-FFF2-40B4-BE49-F238E27FC236}">
                <a16:creationId xmlns:a16="http://schemas.microsoft.com/office/drawing/2014/main" id="{E7B7A264-19EB-4A0B-B7C7-D604A108B8C5}"/>
              </a:ext>
            </a:extLst>
          </p:cNvPr>
          <p:cNvSpPr txBox="1"/>
          <p:nvPr/>
        </p:nvSpPr>
        <p:spPr>
          <a:xfrm>
            <a:off x="1819090" y="2195496"/>
            <a:ext cx="9839510" cy="92333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5400" dirty="0">
                <a:solidFill>
                  <a:schemeClr val="bg1"/>
                </a:solidFill>
              </a:rPr>
              <a:t>总体思路：基于热透镜效应原理</a:t>
            </a:r>
          </a:p>
        </p:txBody>
      </p:sp>
      <p:grpSp>
        <p:nvGrpSpPr>
          <p:cNvPr id="2" name="组合 1">
            <a:extLst>
              <a:ext uri="{FF2B5EF4-FFF2-40B4-BE49-F238E27FC236}">
                <a16:creationId xmlns:a16="http://schemas.microsoft.com/office/drawing/2014/main" id="{52C97DA1-04AC-4A09-92F6-3F3281CB7522}"/>
              </a:ext>
            </a:extLst>
          </p:cNvPr>
          <p:cNvGrpSpPr/>
          <p:nvPr/>
        </p:nvGrpSpPr>
        <p:grpSpPr>
          <a:xfrm>
            <a:off x="929107" y="5448300"/>
            <a:ext cx="16368293" cy="1520278"/>
            <a:chOff x="929107" y="6949198"/>
            <a:chExt cx="16368293" cy="1520278"/>
          </a:xfrm>
        </p:grpSpPr>
        <p:sp>
          <p:nvSpPr>
            <p:cNvPr id="43" name="箭头: V 形 42">
              <a:extLst>
                <a:ext uri="{FF2B5EF4-FFF2-40B4-BE49-F238E27FC236}">
                  <a16:creationId xmlns:a16="http://schemas.microsoft.com/office/drawing/2014/main" id="{D60BC3EB-42F5-4434-8A62-2B1CA1CA4C50}"/>
                </a:ext>
              </a:extLst>
            </p:cNvPr>
            <p:cNvSpPr/>
            <p:nvPr/>
          </p:nvSpPr>
          <p:spPr>
            <a:xfrm>
              <a:off x="4784836" y="6949198"/>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sp>
          <p:nvSpPr>
            <p:cNvPr id="44" name="箭头: V 形 43">
              <a:extLst>
                <a:ext uri="{FF2B5EF4-FFF2-40B4-BE49-F238E27FC236}">
                  <a16:creationId xmlns:a16="http://schemas.microsoft.com/office/drawing/2014/main" id="{689E722C-B5B3-4E0C-931C-12F56540AB8E}"/>
                </a:ext>
              </a:extLst>
            </p:cNvPr>
            <p:cNvSpPr/>
            <p:nvPr/>
          </p:nvSpPr>
          <p:spPr>
            <a:xfrm>
              <a:off x="8610600" y="6949198"/>
              <a:ext cx="5003529"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sp>
          <p:nvSpPr>
            <p:cNvPr id="45" name="箭头: V 形 44">
              <a:extLst>
                <a:ext uri="{FF2B5EF4-FFF2-40B4-BE49-F238E27FC236}">
                  <a16:creationId xmlns:a16="http://schemas.microsoft.com/office/drawing/2014/main" id="{5FBF1030-9CC1-4F31-B54F-0D1A4DA63D8E}"/>
                </a:ext>
              </a:extLst>
            </p:cNvPr>
            <p:cNvSpPr/>
            <p:nvPr/>
          </p:nvSpPr>
          <p:spPr>
            <a:xfrm>
              <a:off x="13311989" y="6949198"/>
              <a:ext cx="3985411"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46" name="箭头: V 形 45">
              <a:extLst>
                <a:ext uri="{FF2B5EF4-FFF2-40B4-BE49-F238E27FC236}">
                  <a16:creationId xmlns:a16="http://schemas.microsoft.com/office/drawing/2014/main" id="{1801488E-589E-4E7B-AAEC-F62852F39995}"/>
                </a:ext>
              </a:extLst>
            </p:cNvPr>
            <p:cNvSpPr/>
            <p:nvPr/>
          </p:nvSpPr>
          <p:spPr>
            <a:xfrm>
              <a:off x="929107" y="6949198"/>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光强分布</a:t>
              </a:r>
            </a:p>
          </p:txBody>
        </p:sp>
      </p:grpSp>
      <p:sp>
        <p:nvSpPr>
          <p:cNvPr id="3" name="灯片编号占位符 2">
            <a:extLst>
              <a:ext uri="{FF2B5EF4-FFF2-40B4-BE49-F238E27FC236}">
                <a16:creationId xmlns:a16="http://schemas.microsoft.com/office/drawing/2014/main" id="{491F009A-193F-4FA5-9A9D-6AF57FE111E1}"/>
              </a:ext>
            </a:extLst>
          </p:cNvPr>
          <p:cNvSpPr>
            <a:spLocks noGrp="1"/>
          </p:cNvSpPr>
          <p:nvPr>
            <p:ph type="sldNum" sz="quarter" idx="12"/>
          </p:nvPr>
        </p:nvSpPr>
        <p:spPr/>
        <p:txBody>
          <a:bodyPr/>
          <a:lstStyle/>
          <a:p>
            <a:fld id="{B6F15528-21DE-4FAA-801E-634DDDAF4B2B}" type="slidenum">
              <a:rPr lang="en-US" smtClean="0"/>
              <a:t>13</a:t>
            </a:fld>
            <a:endParaRPr lang="en-US"/>
          </a:p>
        </p:txBody>
      </p:sp>
    </p:spTree>
    <p:extLst>
      <p:ext uri="{BB962C8B-B14F-4D97-AF65-F5344CB8AC3E}">
        <p14:creationId xmlns:p14="http://schemas.microsoft.com/office/powerpoint/2010/main" val="141643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9ED769A-B168-4EBA-8670-DF18D5436FA6}"/>
              </a:ext>
            </a:extLst>
          </p:cNvPr>
          <p:cNvGrpSpPr/>
          <p:nvPr/>
        </p:nvGrpSpPr>
        <p:grpSpPr>
          <a:xfrm>
            <a:off x="-657225" y="6726463"/>
            <a:ext cx="6015958" cy="4665437"/>
            <a:chOff x="-657225" y="6726463"/>
            <a:chExt cx="6015958" cy="4665437"/>
          </a:xfrm>
        </p:grpSpPr>
        <p:grpSp>
          <p:nvGrpSpPr>
            <p:cNvPr id="4" name="Group 4"/>
            <p:cNvGrpSpPr/>
            <p:nvPr/>
          </p:nvGrpSpPr>
          <p:grpSpPr>
            <a:xfrm>
              <a:off x="-657225" y="6726463"/>
              <a:ext cx="4665437" cy="466543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6" name="AutoShape 6"/>
            <p:cNvSpPr/>
            <p:nvPr/>
          </p:nvSpPr>
          <p:spPr>
            <a:xfrm rot="5400000">
              <a:off x="3264342" y="7824213"/>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7"/>
            <p:cNvSpPr/>
            <p:nvPr/>
          </p:nvSpPr>
          <p:spPr>
            <a:xfrm rot="5400000">
              <a:off x="3697664" y="8185315"/>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1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14" name="Picture 10"/>
          <p:cNvPicPr>
            <a:picLocks noChangeAspect="1"/>
          </p:cNvPicPr>
          <p:nvPr/>
        </p:nvPicPr>
        <p:blipFill>
          <a:blip r:embed="rId4"/>
          <a:srcRect/>
          <a:stretch>
            <a:fillRect/>
          </a:stretch>
        </p:blipFill>
        <p:spPr>
          <a:xfrm>
            <a:off x="11503338" y="-95306"/>
            <a:ext cx="1984232" cy="2192522"/>
          </a:xfrm>
          <a:prstGeom prst="rect">
            <a:avLst/>
          </a:prstGeom>
        </p:spPr>
      </p:pic>
      <p:sp>
        <p:nvSpPr>
          <p:cNvPr id="18" name="文本框 17"/>
          <p:cNvSpPr txBox="1"/>
          <p:nvPr/>
        </p:nvSpPr>
        <p:spPr>
          <a:xfrm>
            <a:off x="3733774" y="7904714"/>
            <a:ext cx="4876800" cy="743986"/>
          </a:xfrm>
          <a:prstGeom prst="rect">
            <a:avLst/>
          </a:prstGeom>
          <a:noFill/>
        </p:spPr>
        <p:txBody>
          <a:bodyPr wrap="square" rtlCol="0">
            <a:spAutoFit/>
          </a:bodyPr>
          <a:lstStyle/>
          <a:p>
            <a:pPr fontAlgn="auto">
              <a:lnSpc>
                <a:spcPct val="150000"/>
              </a:lnSpc>
            </a:pPr>
            <a:r>
              <a:rPr lang="zh-CN" altLang="en-US" sz="3200" dirty="0"/>
              <a:t>原始光斑横向光功率分布</a:t>
            </a:r>
          </a:p>
        </p:txBody>
      </p:sp>
      <p:sp>
        <p:nvSpPr>
          <p:cNvPr id="19" name="文本框 18"/>
          <p:cNvSpPr txBox="1"/>
          <p:nvPr/>
        </p:nvSpPr>
        <p:spPr>
          <a:xfrm>
            <a:off x="11540901" y="7904714"/>
            <a:ext cx="4842099" cy="743986"/>
          </a:xfrm>
          <a:prstGeom prst="rect">
            <a:avLst/>
          </a:prstGeom>
          <a:noFill/>
        </p:spPr>
        <p:txBody>
          <a:bodyPr wrap="square" rtlCol="0">
            <a:spAutoFit/>
          </a:bodyPr>
          <a:lstStyle/>
          <a:p>
            <a:pPr fontAlgn="auto">
              <a:lnSpc>
                <a:spcPct val="150000"/>
              </a:lnSpc>
            </a:pPr>
            <a:r>
              <a:rPr lang="zh-CN" altLang="en-US" sz="3200" dirty="0"/>
              <a:t>原始光斑纵向光功率分布</a:t>
            </a:r>
          </a:p>
        </p:txBody>
      </p:sp>
      <p:grpSp>
        <p:nvGrpSpPr>
          <p:cNvPr id="21" name="组合 20">
            <a:extLst>
              <a:ext uri="{FF2B5EF4-FFF2-40B4-BE49-F238E27FC236}">
                <a16:creationId xmlns:a16="http://schemas.microsoft.com/office/drawing/2014/main" id="{CA9F64F3-D651-4BFA-A40A-347D3094483A}"/>
              </a:ext>
            </a:extLst>
          </p:cNvPr>
          <p:cNvGrpSpPr/>
          <p:nvPr/>
        </p:nvGrpSpPr>
        <p:grpSpPr>
          <a:xfrm>
            <a:off x="4156749" y="9258301"/>
            <a:ext cx="14150317" cy="942938"/>
            <a:chOff x="866886" y="6586129"/>
            <a:chExt cx="16513519" cy="2246416"/>
          </a:xfrm>
        </p:grpSpPr>
        <p:sp>
          <p:nvSpPr>
            <p:cNvPr id="22" name="箭头: V 形 21">
              <a:extLst>
                <a:ext uri="{FF2B5EF4-FFF2-40B4-BE49-F238E27FC236}">
                  <a16:creationId xmlns:a16="http://schemas.microsoft.com/office/drawing/2014/main" id="{C450E3A3-7008-46D0-BD6C-D4DE1D682D51}"/>
                </a:ext>
              </a:extLst>
            </p:cNvPr>
            <p:cNvSpPr/>
            <p:nvPr/>
          </p:nvSpPr>
          <p:spPr>
            <a:xfrm>
              <a:off x="4784836" y="6949198"/>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sp>
          <p:nvSpPr>
            <p:cNvPr id="23" name="箭头: V 形 22">
              <a:extLst>
                <a:ext uri="{FF2B5EF4-FFF2-40B4-BE49-F238E27FC236}">
                  <a16:creationId xmlns:a16="http://schemas.microsoft.com/office/drawing/2014/main" id="{16F9F082-469E-4A13-ACA5-A57E2E7653BA}"/>
                </a:ext>
              </a:extLst>
            </p:cNvPr>
            <p:cNvSpPr/>
            <p:nvPr/>
          </p:nvSpPr>
          <p:spPr>
            <a:xfrm>
              <a:off x="8641586" y="6949198"/>
              <a:ext cx="5003529"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sp>
          <p:nvSpPr>
            <p:cNvPr id="24" name="箭头: V 形 23">
              <a:extLst>
                <a:ext uri="{FF2B5EF4-FFF2-40B4-BE49-F238E27FC236}">
                  <a16:creationId xmlns:a16="http://schemas.microsoft.com/office/drawing/2014/main" id="{30D363A3-7813-4F93-9A1D-1F2BE1719162}"/>
                </a:ext>
              </a:extLst>
            </p:cNvPr>
            <p:cNvSpPr/>
            <p:nvPr/>
          </p:nvSpPr>
          <p:spPr>
            <a:xfrm>
              <a:off x="13394994" y="6949198"/>
              <a:ext cx="3985411"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25" name="箭头: V 形 24">
              <a:extLst>
                <a:ext uri="{FF2B5EF4-FFF2-40B4-BE49-F238E27FC236}">
                  <a16:creationId xmlns:a16="http://schemas.microsoft.com/office/drawing/2014/main" id="{C4091C73-AFD9-4A2E-A9E8-C05E63B9A713}"/>
                </a:ext>
              </a:extLst>
            </p:cNvPr>
            <p:cNvSpPr/>
            <p:nvPr/>
          </p:nvSpPr>
          <p:spPr>
            <a:xfrm>
              <a:off x="866886" y="6586129"/>
              <a:ext cx="4255008" cy="2246416"/>
            </a:xfrm>
            <a:prstGeom prst="chevron">
              <a:avLst/>
            </a:prstGeom>
            <a:solidFill>
              <a:srgbClr val="5E5862"/>
            </a:solidFill>
            <a:ln w="76200"/>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光强分布</a:t>
              </a:r>
            </a:p>
          </p:txBody>
        </p:sp>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9D3520E-ADC1-45F0-9460-11242C3E717D}"/>
                  </a:ext>
                </a:extLst>
              </p:cNvPr>
              <p:cNvSpPr txBox="1"/>
              <p:nvPr/>
            </p:nvSpPr>
            <p:spPr>
              <a:xfrm>
                <a:off x="9979216" y="1998339"/>
                <a:ext cx="7965468" cy="860877"/>
              </a:xfrm>
              <a:prstGeom prst="rect">
                <a:avLst/>
              </a:prstGeom>
              <a:noFill/>
            </p:spPr>
            <p:txBody>
              <a:bodyPr wrap="square" rtlCol="0">
                <a:spAutoFit/>
              </a:bodyPr>
              <a:lstStyle/>
              <a:p>
                <a:r>
                  <a:rPr lang="zh-CN" altLang="en-US" sz="3200" dirty="0">
                    <a:solidFill>
                      <a:schemeClr val="tx1"/>
                    </a:solidFill>
                  </a:rPr>
                  <a:t>高斯拟合：</a:t>
                </a:r>
                <a14:m>
                  <m:oMath xmlns:m="http://schemas.openxmlformats.org/officeDocument/2006/math">
                    <m:r>
                      <a:rPr lang="en-US" altLang="zh-CN" sz="3200" i="1">
                        <a:solidFill>
                          <a:schemeClr val="tx1"/>
                        </a:solidFill>
                        <a:latin typeface="Cambria Math" panose="02040503050406030204" pitchFamily="18" charset="0"/>
                      </a:rPr>
                      <m:t>𝐼</m:t>
                    </m:r>
                    <m:r>
                      <a:rPr lang="en-US" altLang="zh-CN" sz="3200" i="1">
                        <a:solidFill>
                          <a:schemeClr val="tx1"/>
                        </a:solidFill>
                        <a:latin typeface="Cambria Math" panose="02040503050406030204" pitchFamily="18" charset="0"/>
                      </a:rPr>
                      <m:t>=225.0 </m:t>
                    </m:r>
                    <m:r>
                      <m:rPr>
                        <m:sty m:val="p"/>
                      </m:rPr>
                      <a:rPr lang="en-US" altLang="zh-CN" sz="3200" i="1">
                        <a:solidFill>
                          <a:schemeClr val="tx1"/>
                        </a:solidFill>
                        <a:latin typeface="Cambria Math" panose="02040503050406030204" pitchFamily="18" charset="0"/>
                      </a:rPr>
                      <m:t>exp</m:t>
                    </m:r>
                    <m:r>
                      <a:rPr lang="en-US" altLang="zh-CN" sz="3200" b="0" i="1" smtClean="0">
                        <a:solidFill>
                          <a:schemeClr val="tx1"/>
                        </a:solidFill>
                        <a:latin typeface="Cambria Math" panose="02040503050406030204" pitchFamily="18" charset="0"/>
                      </a:rPr>
                      <m:t>(</m:t>
                    </m:r>
                    <m:r>
                      <a:rPr lang="en-US" altLang="zh-CN" sz="3200" i="1">
                        <a:solidFill>
                          <a:schemeClr val="tx1"/>
                        </a:solidFill>
                        <a:latin typeface="Cambria Math" panose="02040503050406030204" pitchFamily="18" charset="0"/>
                        <a:ea typeface="Cambria Math" panose="02040503050406030204" pitchFamily="18" charset="0"/>
                      </a:rPr>
                      <m:t>−</m:t>
                    </m:r>
                    <m:f>
                      <m:fPr>
                        <m:ctrlPr>
                          <a:rPr lang="en-US" altLang="zh-CN" sz="3200" i="1">
                            <a:solidFill>
                              <a:schemeClr val="tx1"/>
                            </a:solidFill>
                            <a:latin typeface="Cambria Math" panose="02040503050406030204" pitchFamily="18" charset="0"/>
                            <a:ea typeface="Cambria Math" panose="02040503050406030204" pitchFamily="18" charset="0"/>
                          </a:rPr>
                        </m:ctrlPr>
                      </m:fPr>
                      <m:num>
                        <m:sSup>
                          <m:sSupPr>
                            <m:ctrlPr>
                              <a:rPr lang="en-US" altLang="zh-CN" sz="3200" i="1">
                                <a:solidFill>
                                  <a:schemeClr val="tx1"/>
                                </a:solidFill>
                                <a:latin typeface="Cambria Math" panose="02040503050406030204" pitchFamily="18" charset="0"/>
                                <a:ea typeface="Cambria Math" panose="02040503050406030204" pitchFamily="18" charset="0"/>
                              </a:rPr>
                            </m:ctrlPr>
                          </m:sSupPr>
                          <m:e>
                            <m:r>
                              <a:rPr lang="en-US" altLang="zh-CN" sz="3200" i="1">
                                <a:solidFill>
                                  <a:schemeClr val="tx1"/>
                                </a:solidFill>
                                <a:latin typeface="Cambria Math" panose="02040503050406030204" pitchFamily="18" charset="0"/>
                                <a:ea typeface="Cambria Math" panose="02040503050406030204" pitchFamily="18" charset="0"/>
                              </a:rPr>
                              <m:t>𝑦</m:t>
                            </m:r>
                          </m:e>
                          <m:sup>
                            <m:r>
                              <a:rPr lang="en-US" altLang="zh-CN" sz="3200" i="1">
                                <a:solidFill>
                                  <a:schemeClr val="tx1"/>
                                </a:solidFill>
                                <a:latin typeface="Cambria Math" panose="02040503050406030204" pitchFamily="18" charset="0"/>
                                <a:ea typeface="Cambria Math" panose="02040503050406030204" pitchFamily="18" charset="0"/>
                              </a:rPr>
                              <m:t>2</m:t>
                            </m:r>
                          </m:sup>
                        </m:sSup>
                      </m:num>
                      <m:den>
                        <m:sSup>
                          <m:sSupPr>
                            <m:ctrlPr>
                              <a:rPr lang="en-US" altLang="zh-CN" sz="3200" i="1">
                                <a:solidFill>
                                  <a:schemeClr val="tx1"/>
                                </a:solidFill>
                                <a:latin typeface="Cambria Math" panose="02040503050406030204" pitchFamily="18" charset="0"/>
                                <a:ea typeface="Cambria Math" panose="02040503050406030204" pitchFamily="18" charset="0"/>
                              </a:rPr>
                            </m:ctrlPr>
                          </m:sSupPr>
                          <m:e>
                            <m:r>
                              <a:rPr lang="en-US" altLang="zh-CN" sz="3200" i="1">
                                <a:solidFill>
                                  <a:schemeClr val="tx1"/>
                                </a:solidFill>
                                <a:latin typeface="Cambria Math" panose="02040503050406030204" pitchFamily="18" charset="0"/>
                                <a:ea typeface="Cambria Math" panose="02040503050406030204" pitchFamily="18" charset="0"/>
                              </a:rPr>
                              <m:t>1.612</m:t>
                            </m:r>
                          </m:e>
                          <m:sup>
                            <m:r>
                              <a:rPr lang="en-US" altLang="zh-CN" sz="3200" i="1">
                                <a:solidFill>
                                  <a:schemeClr val="tx1"/>
                                </a:solidFill>
                                <a:latin typeface="Cambria Math" panose="02040503050406030204" pitchFamily="18" charset="0"/>
                                <a:ea typeface="Cambria Math" panose="02040503050406030204" pitchFamily="18" charset="0"/>
                              </a:rPr>
                              <m:t>2</m:t>
                            </m:r>
                          </m:sup>
                        </m:sSup>
                      </m:den>
                    </m:f>
                    <m:r>
                      <a:rPr lang="en-US" altLang="zh-CN" sz="3200" b="0" i="1" smtClean="0">
                        <a:solidFill>
                          <a:schemeClr val="tx1"/>
                        </a:solidFill>
                        <a:latin typeface="Cambria Math" panose="02040503050406030204" pitchFamily="18" charset="0"/>
                      </a:rPr>
                      <m:t>)</m:t>
                    </m:r>
                    <m:r>
                      <a:rPr lang="en-US" altLang="zh-CN" sz="3200" i="1">
                        <a:solidFill>
                          <a:schemeClr val="tx1"/>
                        </a:solidFill>
                        <a:latin typeface="Cambria Math" panose="02040503050406030204" pitchFamily="18" charset="0"/>
                        <a:ea typeface="Cambria Math" panose="02040503050406030204" pitchFamily="18" charset="0"/>
                      </a:rPr>
                      <m:t>+3.934</m:t>
                    </m:r>
                  </m:oMath>
                </a14:m>
                <a:endParaRPr lang="en-US" altLang="zh-CN" sz="3200" dirty="0">
                  <a:solidFill>
                    <a:schemeClr val="tx1"/>
                  </a:solidFill>
                  <a:ea typeface="Cambria Math" panose="02040503050406030204" pitchFamily="18" charset="0"/>
                </a:endParaRPr>
              </a:p>
            </p:txBody>
          </p:sp>
        </mc:Choice>
        <mc:Fallback xmlns="">
          <p:sp>
            <p:nvSpPr>
              <p:cNvPr id="28" name="文本框 27">
                <a:extLst>
                  <a:ext uri="{FF2B5EF4-FFF2-40B4-BE49-F238E27FC236}">
                    <a16:creationId xmlns:a16="http://schemas.microsoft.com/office/drawing/2014/main" id="{49D3520E-ADC1-45F0-9460-11242C3E717D}"/>
                  </a:ext>
                </a:extLst>
              </p:cNvPr>
              <p:cNvSpPr txBox="1">
                <a:spLocks noRot="1" noChangeAspect="1" noMove="1" noResize="1" noEditPoints="1" noAdjustHandles="1" noChangeArrowheads="1" noChangeShapeType="1" noTextEdit="1"/>
              </p:cNvSpPr>
              <p:nvPr/>
            </p:nvSpPr>
            <p:spPr>
              <a:xfrm>
                <a:off x="9979216" y="1998339"/>
                <a:ext cx="7965468" cy="860877"/>
              </a:xfrm>
              <a:prstGeom prst="rect">
                <a:avLst/>
              </a:prstGeom>
              <a:blipFill>
                <a:blip r:embed="rId5"/>
                <a:stretch>
                  <a:fillRect l="-1913" b="-992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C578246-3E86-4027-B062-EA02E12A363C}"/>
              </a:ext>
            </a:extLst>
          </p:cNvPr>
          <p:cNvPicPr>
            <a:picLocks noChangeAspect="1"/>
          </p:cNvPicPr>
          <p:nvPr/>
        </p:nvPicPr>
        <p:blipFill rotWithShape="1">
          <a:blip r:embed="rId6"/>
          <a:srcRect l="5925" r="7777"/>
          <a:stretch/>
        </p:blipFill>
        <p:spPr>
          <a:xfrm>
            <a:off x="9431295" y="3133119"/>
            <a:ext cx="8229600" cy="4665437"/>
          </a:xfrm>
          <a:prstGeom prst="rect">
            <a:avLst/>
          </a:prstGeom>
        </p:spPr>
      </p:pic>
      <p:cxnSp>
        <p:nvCxnSpPr>
          <p:cNvPr id="11" name="直接箭头连接符 10">
            <a:extLst>
              <a:ext uri="{FF2B5EF4-FFF2-40B4-BE49-F238E27FC236}">
                <a16:creationId xmlns:a16="http://schemas.microsoft.com/office/drawing/2014/main" id="{0A9A16BC-138F-464E-9100-F54AEA6CDA03}"/>
              </a:ext>
            </a:extLst>
          </p:cNvPr>
          <p:cNvCxnSpPr>
            <a:cxnSpLocks/>
          </p:cNvCxnSpPr>
          <p:nvPr/>
        </p:nvCxnSpPr>
        <p:spPr>
          <a:xfrm flipH="1">
            <a:off x="14752000" y="3001025"/>
            <a:ext cx="914426" cy="1193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6" name="Group 28">
            <a:extLst>
              <a:ext uri="{FF2B5EF4-FFF2-40B4-BE49-F238E27FC236}">
                <a16:creationId xmlns:a16="http://schemas.microsoft.com/office/drawing/2014/main" id="{E0C87477-3DEE-4647-B0FB-686587DD296C}"/>
              </a:ext>
            </a:extLst>
          </p:cNvPr>
          <p:cNvGrpSpPr/>
          <p:nvPr/>
        </p:nvGrpSpPr>
        <p:grpSpPr>
          <a:xfrm>
            <a:off x="-541480" y="-713506"/>
            <a:ext cx="3748767" cy="2578837"/>
            <a:chOff x="0" y="0"/>
            <a:chExt cx="4998356" cy="3438450"/>
          </a:xfrm>
        </p:grpSpPr>
        <p:grpSp>
          <p:nvGrpSpPr>
            <p:cNvPr id="30" name="Group 29">
              <a:extLst>
                <a:ext uri="{FF2B5EF4-FFF2-40B4-BE49-F238E27FC236}">
                  <a16:creationId xmlns:a16="http://schemas.microsoft.com/office/drawing/2014/main" id="{22A5392E-7A79-44D2-990C-5D1F86C52DDE}"/>
                </a:ext>
              </a:extLst>
            </p:cNvPr>
            <p:cNvGrpSpPr/>
            <p:nvPr/>
          </p:nvGrpSpPr>
          <p:grpSpPr>
            <a:xfrm rot="5400000">
              <a:off x="0" y="0"/>
              <a:ext cx="3438450" cy="3438450"/>
              <a:chOff x="0" y="0"/>
              <a:chExt cx="6350000" cy="6350000"/>
            </a:xfrm>
          </p:grpSpPr>
          <p:sp>
            <p:nvSpPr>
              <p:cNvPr id="33" name="Freeform 30">
                <a:extLst>
                  <a:ext uri="{FF2B5EF4-FFF2-40B4-BE49-F238E27FC236}">
                    <a16:creationId xmlns:a16="http://schemas.microsoft.com/office/drawing/2014/main" id="{5D80D4DB-3EFC-4CD2-A1FF-F8B581A8C95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a:extLst>
                <a:ext uri="{FF2B5EF4-FFF2-40B4-BE49-F238E27FC236}">
                  <a16:creationId xmlns:a16="http://schemas.microsoft.com/office/drawing/2014/main" id="{470C1418-1585-4CE9-8475-1117B18BF903}"/>
                </a:ext>
              </a:extLst>
            </p:cNvPr>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a:extLst>
                <a:ext uri="{FF2B5EF4-FFF2-40B4-BE49-F238E27FC236}">
                  <a16:creationId xmlns:a16="http://schemas.microsoft.com/office/drawing/2014/main" id="{1A045C1C-75D6-4AD9-9760-1D6386EEB08B}"/>
                </a:ext>
              </a:extLst>
            </p:cNvPr>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4" name="文本框 33">
            <a:extLst>
              <a:ext uri="{FF2B5EF4-FFF2-40B4-BE49-F238E27FC236}">
                <a16:creationId xmlns:a16="http://schemas.microsoft.com/office/drawing/2014/main" id="{577BF457-6477-4A44-8599-F6B378D2A297}"/>
              </a:ext>
            </a:extLst>
          </p:cNvPr>
          <p:cNvSpPr txBox="1"/>
          <p:nvPr/>
        </p:nvSpPr>
        <p:spPr>
          <a:xfrm>
            <a:off x="3326777" y="763905"/>
            <a:ext cx="6583680" cy="646331"/>
          </a:xfrm>
          <a:prstGeom prst="rect">
            <a:avLst/>
          </a:prstGeom>
          <a:noFill/>
        </p:spPr>
        <p:txBody>
          <a:bodyPr wrap="square" rtlCol="0">
            <a:spAutoFit/>
          </a:bodyPr>
          <a:lstStyle/>
          <a:p>
            <a:r>
              <a:rPr lang="en-US" altLang="zh-CN" sz="3600" dirty="0"/>
              <a:t>I.</a:t>
            </a:r>
            <a:r>
              <a:rPr lang="zh-CN" altLang="en-US" sz="3600" dirty="0"/>
              <a:t> 理论模型：光功率的拟合</a:t>
            </a:r>
          </a:p>
        </p:txBody>
      </p:sp>
      <p:pic>
        <p:nvPicPr>
          <p:cNvPr id="12" name="图片 11">
            <a:extLst>
              <a:ext uri="{FF2B5EF4-FFF2-40B4-BE49-F238E27FC236}">
                <a16:creationId xmlns:a16="http://schemas.microsoft.com/office/drawing/2014/main" id="{395656E5-2A31-4911-AFE1-8B5B5353D87E}"/>
              </a:ext>
            </a:extLst>
          </p:cNvPr>
          <p:cNvPicPr>
            <a:picLocks noChangeAspect="1"/>
          </p:cNvPicPr>
          <p:nvPr/>
        </p:nvPicPr>
        <p:blipFill rotWithShape="1">
          <a:blip r:embed="rId7"/>
          <a:srcRect l="6080" r="8196"/>
          <a:stretch/>
        </p:blipFill>
        <p:spPr>
          <a:xfrm>
            <a:off x="533400" y="3162516"/>
            <a:ext cx="8554734" cy="4571784"/>
          </a:xfrm>
          <a:prstGeom prst="rect">
            <a:avLst/>
          </a:prstGeom>
        </p:spPr>
      </p:pic>
      <p:cxnSp>
        <p:nvCxnSpPr>
          <p:cNvPr id="27" name="直接箭头连接符 26">
            <a:extLst>
              <a:ext uri="{FF2B5EF4-FFF2-40B4-BE49-F238E27FC236}">
                <a16:creationId xmlns:a16="http://schemas.microsoft.com/office/drawing/2014/main" id="{48FD195E-AB73-48F0-8DCE-817850255C51}"/>
              </a:ext>
            </a:extLst>
          </p:cNvPr>
          <p:cNvCxnSpPr>
            <a:cxnSpLocks/>
            <a:stCxn id="29" idx="2"/>
          </p:cNvCxnSpPr>
          <p:nvPr/>
        </p:nvCxnSpPr>
        <p:spPr>
          <a:xfrm flipH="1">
            <a:off x="5791174" y="2690326"/>
            <a:ext cx="1413988" cy="18173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99074AF-C40B-46C4-85AB-0874E02556A7}"/>
              </a:ext>
            </a:extLst>
          </p:cNvPr>
          <p:cNvSpPr txBox="1"/>
          <p:nvPr/>
        </p:nvSpPr>
        <p:spPr>
          <a:xfrm>
            <a:off x="6648651" y="2105551"/>
            <a:ext cx="1113021" cy="584775"/>
          </a:xfrm>
          <a:prstGeom prst="rect">
            <a:avLst/>
          </a:prstGeom>
          <a:noFill/>
        </p:spPr>
        <p:txBody>
          <a:bodyPr wrap="square" rtlCol="0">
            <a:spAutoFit/>
          </a:bodyPr>
          <a:lstStyle/>
          <a:p>
            <a:r>
              <a:rPr lang="zh-CN" altLang="en-US" sz="3200" dirty="0"/>
              <a:t>常数</a:t>
            </a:r>
            <a:endParaRPr lang="en-US" altLang="zh-CN" sz="3200" dirty="0"/>
          </a:p>
        </p:txBody>
      </p:sp>
      <p:sp>
        <p:nvSpPr>
          <p:cNvPr id="2" name="灯片编号占位符 1">
            <a:extLst>
              <a:ext uri="{FF2B5EF4-FFF2-40B4-BE49-F238E27FC236}">
                <a16:creationId xmlns:a16="http://schemas.microsoft.com/office/drawing/2014/main" id="{EF706404-B7C8-4FAB-84FF-670A312F736E}"/>
              </a:ext>
            </a:extLst>
          </p:cNvPr>
          <p:cNvSpPr>
            <a:spLocks noGrp="1"/>
          </p:cNvSpPr>
          <p:nvPr>
            <p:ph type="sldNum" sz="quarter" idx="12"/>
          </p:nvPr>
        </p:nvSpPr>
        <p:spPr/>
        <p:txBody>
          <a:bodyPr/>
          <a:lstStyle/>
          <a:p>
            <a:fld id="{B6F15528-21DE-4FAA-801E-634DDDAF4B2B}" type="slidenum">
              <a:rPr lang="en-US" smtClean="0"/>
              <a:t>14</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7E3E511D-9414-4A98-9B71-64A34D62A107}"/>
              </a:ext>
            </a:extLst>
          </p:cNvPr>
          <p:cNvGrpSpPr/>
          <p:nvPr/>
        </p:nvGrpSpPr>
        <p:grpSpPr>
          <a:xfrm>
            <a:off x="-657225" y="6726463"/>
            <a:ext cx="6015958" cy="4665437"/>
            <a:chOff x="-657225" y="6726463"/>
            <a:chExt cx="6015958" cy="4665437"/>
          </a:xfrm>
        </p:grpSpPr>
        <p:grpSp>
          <p:nvGrpSpPr>
            <p:cNvPr id="49" name="Group 4">
              <a:extLst>
                <a:ext uri="{FF2B5EF4-FFF2-40B4-BE49-F238E27FC236}">
                  <a16:creationId xmlns:a16="http://schemas.microsoft.com/office/drawing/2014/main" id="{83C933B4-6F81-40C4-AE7D-D6217634FE00}"/>
                </a:ext>
              </a:extLst>
            </p:cNvPr>
            <p:cNvGrpSpPr/>
            <p:nvPr/>
          </p:nvGrpSpPr>
          <p:grpSpPr>
            <a:xfrm>
              <a:off x="-657225" y="6726463"/>
              <a:ext cx="4665437" cy="4665437"/>
              <a:chOff x="0" y="0"/>
              <a:chExt cx="6350000" cy="6350000"/>
            </a:xfrm>
          </p:grpSpPr>
          <p:sp>
            <p:nvSpPr>
              <p:cNvPr id="52" name="Freeform 5">
                <a:extLst>
                  <a:ext uri="{FF2B5EF4-FFF2-40B4-BE49-F238E27FC236}">
                    <a16:creationId xmlns:a16="http://schemas.microsoft.com/office/drawing/2014/main" id="{6DF583FA-21D0-4AC2-9B08-16DA6C97E75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50" name="AutoShape 6">
              <a:extLst>
                <a:ext uri="{FF2B5EF4-FFF2-40B4-BE49-F238E27FC236}">
                  <a16:creationId xmlns:a16="http://schemas.microsoft.com/office/drawing/2014/main" id="{975A3F37-EF66-4F91-8BD6-7D869547C043}"/>
                </a:ext>
              </a:extLst>
            </p:cNvPr>
            <p:cNvSpPr/>
            <p:nvPr/>
          </p:nvSpPr>
          <p:spPr>
            <a:xfrm rot="5400000">
              <a:off x="3264342" y="7824213"/>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51" name="AutoShape 7">
              <a:extLst>
                <a:ext uri="{FF2B5EF4-FFF2-40B4-BE49-F238E27FC236}">
                  <a16:creationId xmlns:a16="http://schemas.microsoft.com/office/drawing/2014/main" id="{AD534614-86CD-4D6C-A0AD-12A846C159CB}"/>
                </a:ext>
              </a:extLst>
            </p:cNvPr>
            <p:cNvSpPr/>
            <p:nvPr/>
          </p:nvSpPr>
          <p:spPr>
            <a:xfrm rot="5400000">
              <a:off x="3697664" y="8185315"/>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43" name="组合 42">
            <a:extLst>
              <a:ext uri="{FF2B5EF4-FFF2-40B4-BE49-F238E27FC236}">
                <a16:creationId xmlns:a16="http://schemas.microsoft.com/office/drawing/2014/main" id="{A61E1014-C31D-4F91-9DEB-0808D53098ED}"/>
              </a:ext>
            </a:extLst>
          </p:cNvPr>
          <p:cNvGrpSpPr/>
          <p:nvPr/>
        </p:nvGrpSpPr>
        <p:grpSpPr>
          <a:xfrm>
            <a:off x="4156749" y="9258301"/>
            <a:ext cx="14150317" cy="942938"/>
            <a:chOff x="866886" y="6586129"/>
            <a:chExt cx="16513519" cy="2246416"/>
          </a:xfrm>
        </p:grpSpPr>
        <p:sp>
          <p:nvSpPr>
            <p:cNvPr id="44" name="箭头: V 形 43">
              <a:extLst>
                <a:ext uri="{FF2B5EF4-FFF2-40B4-BE49-F238E27FC236}">
                  <a16:creationId xmlns:a16="http://schemas.microsoft.com/office/drawing/2014/main" id="{0D97FB3F-A0E8-4786-9840-032999AB37D3}"/>
                </a:ext>
              </a:extLst>
            </p:cNvPr>
            <p:cNvSpPr/>
            <p:nvPr/>
          </p:nvSpPr>
          <p:spPr>
            <a:xfrm>
              <a:off x="4784836" y="6949198"/>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sp>
          <p:nvSpPr>
            <p:cNvPr id="45" name="箭头: V 形 44">
              <a:extLst>
                <a:ext uri="{FF2B5EF4-FFF2-40B4-BE49-F238E27FC236}">
                  <a16:creationId xmlns:a16="http://schemas.microsoft.com/office/drawing/2014/main" id="{F2B05504-D752-42A9-86BD-034F88BABEAD}"/>
                </a:ext>
              </a:extLst>
            </p:cNvPr>
            <p:cNvSpPr/>
            <p:nvPr/>
          </p:nvSpPr>
          <p:spPr>
            <a:xfrm>
              <a:off x="8641586" y="6949198"/>
              <a:ext cx="5003529"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sp>
          <p:nvSpPr>
            <p:cNvPr id="46" name="箭头: V 形 45">
              <a:extLst>
                <a:ext uri="{FF2B5EF4-FFF2-40B4-BE49-F238E27FC236}">
                  <a16:creationId xmlns:a16="http://schemas.microsoft.com/office/drawing/2014/main" id="{ED4D6D5E-532B-45FC-BC74-3DDB91FDD0AF}"/>
                </a:ext>
              </a:extLst>
            </p:cNvPr>
            <p:cNvSpPr/>
            <p:nvPr/>
          </p:nvSpPr>
          <p:spPr>
            <a:xfrm>
              <a:off x="13394994" y="6949198"/>
              <a:ext cx="3985411"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47" name="箭头: V 形 46">
              <a:extLst>
                <a:ext uri="{FF2B5EF4-FFF2-40B4-BE49-F238E27FC236}">
                  <a16:creationId xmlns:a16="http://schemas.microsoft.com/office/drawing/2014/main" id="{416BC290-8C1B-418A-9372-11ABD28B709B}"/>
                </a:ext>
              </a:extLst>
            </p:cNvPr>
            <p:cNvSpPr/>
            <p:nvPr/>
          </p:nvSpPr>
          <p:spPr>
            <a:xfrm>
              <a:off x="866886" y="6586129"/>
              <a:ext cx="4255008" cy="2246416"/>
            </a:xfrm>
            <a:prstGeom prst="chevron">
              <a:avLst/>
            </a:prstGeom>
            <a:solidFill>
              <a:srgbClr val="5E5862"/>
            </a:solidFill>
            <a:ln w="76200"/>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光强分布</a:t>
              </a:r>
            </a:p>
          </p:txBody>
        </p:sp>
      </p:grpSp>
      <p:pic>
        <p:nvPicPr>
          <p:cNvPr id="4" name="图片 3">
            <a:extLst>
              <a:ext uri="{FF2B5EF4-FFF2-40B4-BE49-F238E27FC236}">
                <a16:creationId xmlns:a16="http://schemas.microsoft.com/office/drawing/2014/main" id="{2BF230DD-8E8E-4353-9D3E-ACE7EC086C5E}"/>
              </a:ext>
            </a:extLst>
          </p:cNvPr>
          <p:cNvPicPr>
            <a:picLocks noChangeAspect="1"/>
          </p:cNvPicPr>
          <p:nvPr/>
        </p:nvPicPr>
        <p:blipFill rotWithShape="1">
          <a:blip r:embed="rId5"/>
          <a:srcRect l="27501" t="5969" r="18999"/>
          <a:stretch/>
        </p:blipFill>
        <p:spPr>
          <a:xfrm>
            <a:off x="11159532" y="2779479"/>
            <a:ext cx="6823668" cy="5869221"/>
          </a:xfrm>
          <a:prstGeom prst="rect">
            <a:avLst/>
          </a:prstGeom>
        </p:spPr>
      </p:pic>
      <p:pic>
        <p:nvPicPr>
          <p:cNvPr id="23" name="图片 22">
            <a:extLst>
              <a:ext uri="{FF2B5EF4-FFF2-40B4-BE49-F238E27FC236}">
                <a16:creationId xmlns:a16="http://schemas.microsoft.com/office/drawing/2014/main" id="{8EFBD4F1-AE44-4FFA-BB08-703AF2FD77EA}"/>
              </a:ext>
            </a:extLst>
          </p:cNvPr>
          <p:cNvPicPr>
            <a:picLocks noChangeAspect="1"/>
          </p:cNvPicPr>
          <p:nvPr/>
        </p:nvPicPr>
        <p:blipFill rotWithShape="1">
          <a:blip r:embed="rId6"/>
          <a:srcRect l="6080" t="7086" r="8196"/>
          <a:stretch/>
        </p:blipFill>
        <p:spPr>
          <a:xfrm>
            <a:off x="2504596" y="2438236"/>
            <a:ext cx="6621680" cy="3287981"/>
          </a:xfrm>
          <a:prstGeom prst="rect">
            <a:avLst/>
          </a:prstGeom>
        </p:spPr>
      </p:pic>
      <p:pic>
        <p:nvPicPr>
          <p:cNvPr id="25" name="图片 24">
            <a:extLst>
              <a:ext uri="{FF2B5EF4-FFF2-40B4-BE49-F238E27FC236}">
                <a16:creationId xmlns:a16="http://schemas.microsoft.com/office/drawing/2014/main" id="{4D200123-AB90-4855-AD9F-B036F8EAD162}"/>
              </a:ext>
            </a:extLst>
          </p:cNvPr>
          <p:cNvPicPr>
            <a:picLocks noChangeAspect="1"/>
          </p:cNvPicPr>
          <p:nvPr/>
        </p:nvPicPr>
        <p:blipFill rotWithShape="1">
          <a:blip r:embed="rId7"/>
          <a:srcRect l="5925" t="5143" r="7777"/>
          <a:stretch/>
        </p:blipFill>
        <p:spPr>
          <a:xfrm>
            <a:off x="2482538" y="5666562"/>
            <a:ext cx="6679188" cy="3591738"/>
          </a:xfrm>
          <a:prstGeom prst="rect">
            <a:avLst/>
          </a:prstGeom>
        </p:spPr>
      </p:pic>
      <p:sp>
        <p:nvSpPr>
          <p:cNvPr id="26" name="文本框 25">
            <a:extLst>
              <a:ext uri="{FF2B5EF4-FFF2-40B4-BE49-F238E27FC236}">
                <a16:creationId xmlns:a16="http://schemas.microsoft.com/office/drawing/2014/main" id="{50009B33-852E-4176-AF72-8D08A624D85C}"/>
              </a:ext>
            </a:extLst>
          </p:cNvPr>
          <p:cNvSpPr txBox="1"/>
          <p:nvPr/>
        </p:nvSpPr>
        <p:spPr>
          <a:xfrm>
            <a:off x="-38381" y="4651450"/>
            <a:ext cx="3238781" cy="1482650"/>
          </a:xfrm>
          <a:prstGeom prst="rect">
            <a:avLst/>
          </a:prstGeom>
          <a:noFill/>
        </p:spPr>
        <p:txBody>
          <a:bodyPr wrap="square" rtlCol="0">
            <a:spAutoFit/>
          </a:bodyPr>
          <a:lstStyle/>
          <a:p>
            <a:pPr fontAlgn="auto">
              <a:lnSpc>
                <a:spcPct val="150000"/>
              </a:lnSpc>
            </a:pPr>
            <a:r>
              <a:rPr lang="zh-CN" altLang="en-US" sz="3200" dirty="0"/>
              <a:t>原始光斑横、</a:t>
            </a:r>
            <a:endParaRPr lang="en-US" altLang="zh-CN" sz="3200" dirty="0"/>
          </a:p>
          <a:p>
            <a:pPr fontAlgn="auto">
              <a:lnSpc>
                <a:spcPct val="150000"/>
              </a:lnSpc>
            </a:pPr>
            <a:r>
              <a:rPr lang="zh-CN" altLang="en-US" sz="3200" dirty="0"/>
              <a:t>纵向光功率分布</a:t>
            </a:r>
          </a:p>
        </p:txBody>
      </p:sp>
      <p:sp>
        <p:nvSpPr>
          <p:cNvPr id="33" name="左大括号 32">
            <a:extLst>
              <a:ext uri="{FF2B5EF4-FFF2-40B4-BE49-F238E27FC236}">
                <a16:creationId xmlns:a16="http://schemas.microsoft.com/office/drawing/2014/main" id="{BD7F38B4-0234-4F92-A336-F8D39481415F}"/>
              </a:ext>
            </a:extLst>
          </p:cNvPr>
          <p:cNvSpPr/>
          <p:nvPr/>
        </p:nvSpPr>
        <p:spPr>
          <a:xfrm rot="10800000">
            <a:off x="8991601" y="2995091"/>
            <a:ext cx="506054" cy="5188922"/>
          </a:xfrm>
          <a:prstGeom prst="leftBrace">
            <a:avLst>
              <a:gd name="adj1" fmla="val 46035"/>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箭头: 燕尾形 33">
            <a:extLst>
              <a:ext uri="{FF2B5EF4-FFF2-40B4-BE49-F238E27FC236}">
                <a16:creationId xmlns:a16="http://schemas.microsoft.com/office/drawing/2014/main" id="{329E2332-ADF3-409D-9FB3-AC1B78403A40}"/>
              </a:ext>
            </a:extLst>
          </p:cNvPr>
          <p:cNvSpPr/>
          <p:nvPr/>
        </p:nvSpPr>
        <p:spPr>
          <a:xfrm>
            <a:off x="9429900" y="5143500"/>
            <a:ext cx="1695300" cy="914400"/>
          </a:xfrm>
          <a:prstGeom prst="notchedRightArrow">
            <a:avLst/>
          </a:prstGeom>
          <a:solidFill>
            <a:schemeClr val="bg1">
              <a:lumMod val="75000"/>
            </a:schemeClr>
          </a:solidFill>
          <a:ln>
            <a:solidFill>
              <a:srgbClr val="05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7B8375D3-9D63-405A-9C9E-C5AF966D5236}"/>
              </a:ext>
            </a:extLst>
          </p:cNvPr>
          <p:cNvSpPr txBox="1"/>
          <p:nvPr/>
        </p:nvSpPr>
        <p:spPr>
          <a:xfrm>
            <a:off x="3326777" y="763905"/>
            <a:ext cx="6583680" cy="646331"/>
          </a:xfrm>
          <a:prstGeom prst="rect">
            <a:avLst/>
          </a:prstGeom>
          <a:noFill/>
        </p:spPr>
        <p:txBody>
          <a:bodyPr wrap="square" rtlCol="0">
            <a:spAutoFit/>
          </a:bodyPr>
          <a:lstStyle/>
          <a:p>
            <a:r>
              <a:rPr lang="en-US" altLang="zh-CN" sz="3600" dirty="0"/>
              <a:t>I.</a:t>
            </a:r>
            <a:r>
              <a:rPr lang="zh-CN" altLang="en-US" sz="3600" dirty="0"/>
              <a:t> 理论模型：光功率的拟合</a:t>
            </a:r>
          </a:p>
        </p:txBody>
      </p:sp>
      <p:sp>
        <p:nvSpPr>
          <p:cNvPr id="2" name="灯片编号占位符 1">
            <a:extLst>
              <a:ext uri="{FF2B5EF4-FFF2-40B4-BE49-F238E27FC236}">
                <a16:creationId xmlns:a16="http://schemas.microsoft.com/office/drawing/2014/main" id="{27607238-4DB3-4059-8F37-14C2A61617AE}"/>
              </a:ext>
            </a:extLst>
          </p:cNvPr>
          <p:cNvSpPr>
            <a:spLocks noGrp="1"/>
          </p:cNvSpPr>
          <p:nvPr>
            <p:ph type="sldNum" sz="quarter" idx="12"/>
          </p:nvPr>
        </p:nvSpPr>
        <p:spPr/>
        <p:txBody>
          <a:bodyPr/>
          <a:lstStyle/>
          <a:p>
            <a:fld id="{B6F15528-21DE-4FAA-801E-634DDDAF4B2B}" type="slidenum">
              <a:rPr lang="en-US" smtClean="0"/>
              <a:t>15</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3857439-B963-4B33-8D3A-07DD3B7EBA7D}"/>
                  </a:ext>
                </a:extLst>
              </p:cNvPr>
              <p:cNvSpPr txBox="1"/>
              <p:nvPr/>
            </p:nvSpPr>
            <p:spPr>
              <a:xfrm>
                <a:off x="4277829" y="2481321"/>
                <a:ext cx="10011818" cy="2734082"/>
              </a:xfrm>
              <a:prstGeom prst="rect">
                <a:avLst/>
              </a:prstGeom>
              <a:noFill/>
            </p:spPr>
            <p:txBody>
              <a:bodyPr wrap="square" rtlCol="0">
                <a:spAutoFit/>
              </a:bodyPr>
              <a:lstStyle/>
              <a:p>
                <a:pPr indent="720000"/>
                <a:r>
                  <a:rPr lang="zh-CN" altLang="en-US" sz="4400" dirty="0">
                    <a:solidFill>
                      <a:schemeClr val="tx1"/>
                    </a:solidFill>
                  </a:rPr>
                  <a:t>热传导方程</a:t>
                </a:r>
                <a:endParaRPr lang="en-US" altLang="zh-CN" sz="4400" dirty="0">
                  <a:solidFill>
                    <a:schemeClr val="tx1"/>
                  </a:solidFill>
                </a:endParaRPr>
              </a:p>
              <a:p>
                <a:pPr indent="720000"/>
                <a:endParaRPr lang="en-US" altLang="zh-CN" sz="4400" dirty="0">
                  <a:solidFill>
                    <a:schemeClr val="tx1"/>
                  </a:solidFill>
                </a:endParaRPr>
              </a:p>
              <a:p>
                <a:pPr indent="720000"/>
                <a14:m>
                  <m:oMathPara xmlns:m="http://schemas.openxmlformats.org/officeDocument/2006/math">
                    <m:oMathParaPr>
                      <m:jc m:val="centerGroup"/>
                    </m:oMathParaPr>
                    <m:oMath xmlns:m="http://schemas.openxmlformats.org/officeDocument/2006/math">
                      <m:f>
                        <m:fPr>
                          <m:ctrlPr>
                            <a:rPr lang="zh-CN" altLang="zh-CN" sz="4400" i="1">
                              <a:solidFill>
                                <a:schemeClr val="tx1"/>
                              </a:solidFill>
                              <a:latin typeface="Cambria Math" panose="02040503050406030204" pitchFamily="18" charset="0"/>
                            </a:rPr>
                          </m:ctrlPr>
                        </m:fPr>
                        <m:num>
                          <m:r>
                            <a:rPr lang="en-US" altLang="zh-CN" sz="4400" i="1">
                              <a:solidFill>
                                <a:schemeClr val="tx1"/>
                              </a:solidFill>
                              <a:latin typeface="Cambria Math" panose="02040503050406030204" pitchFamily="18" charset="0"/>
                            </a:rPr>
                            <m:t>𝜕</m:t>
                          </m:r>
                          <m:r>
                            <a:rPr lang="en-US" altLang="zh-CN" sz="4400" i="1">
                              <a:solidFill>
                                <a:schemeClr val="tx1"/>
                              </a:solidFill>
                              <a:latin typeface="Cambria Math" panose="02040503050406030204" pitchFamily="18" charset="0"/>
                            </a:rPr>
                            <m:t>𝑢</m:t>
                          </m:r>
                        </m:num>
                        <m:den>
                          <m:r>
                            <a:rPr lang="en-US" altLang="zh-CN" sz="4400" i="1">
                              <a:solidFill>
                                <a:schemeClr val="tx1"/>
                              </a:solidFill>
                              <a:latin typeface="Cambria Math" panose="02040503050406030204" pitchFamily="18" charset="0"/>
                            </a:rPr>
                            <m:t>𝜕</m:t>
                          </m:r>
                          <m:r>
                            <a:rPr lang="en-US" altLang="zh-CN" sz="4400" i="1">
                              <a:solidFill>
                                <a:schemeClr val="tx1"/>
                              </a:solidFill>
                              <a:latin typeface="Cambria Math" panose="02040503050406030204" pitchFamily="18" charset="0"/>
                            </a:rPr>
                            <m:t>𝑡</m:t>
                          </m:r>
                        </m:den>
                      </m:f>
                      <m:r>
                        <a:rPr lang="en-US" altLang="zh-CN" sz="4400" i="1">
                          <a:solidFill>
                            <a:schemeClr val="tx1"/>
                          </a:solidFill>
                          <a:latin typeface="Cambria Math" panose="02040503050406030204" pitchFamily="18" charset="0"/>
                        </a:rPr>
                        <m:t>=</m:t>
                      </m:r>
                      <m:sSup>
                        <m:sSupPr>
                          <m:ctrlPr>
                            <a:rPr lang="zh-CN" altLang="zh-CN" sz="4400" i="1">
                              <a:solidFill>
                                <a:schemeClr val="tx1"/>
                              </a:solidFill>
                              <a:latin typeface="Cambria Math" panose="02040503050406030204" pitchFamily="18" charset="0"/>
                            </a:rPr>
                          </m:ctrlPr>
                        </m:sSupPr>
                        <m:e>
                          <m:r>
                            <a:rPr lang="en-US" altLang="zh-CN" sz="4400" i="1">
                              <a:solidFill>
                                <a:schemeClr val="tx1"/>
                              </a:solidFill>
                              <a:latin typeface="Cambria Math" panose="02040503050406030204" pitchFamily="18" charset="0"/>
                            </a:rPr>
                            <m:t>𝑎</m:t>
                          </m:r>
                        </m:e>
                        <m:sup>
                          <m:r>
                            <a:rPr lang="en-US" altLang="zh-CN" sz="4400" i="1">
                              <a:solidFill>
                                <a:schemeClr val="tx1"/>
                              </a:solidFill>
                              <a:latin typeface="Cambria Math" panose="02040503050406030204" pitchFamily="18" charset="0"/>
                            </a:rPr>
                            <m:t>2</m:t>
                          </m:r>
                        </m:sup>
                      </m:sSup>
                      <m:sSup>
                        <m:sSupPr>
                          <m:ctrlPr>
                            <a:rPr lang="zh-CN" altLang="zh-CN" sz="4400" i="1">
                              <a:solidFill>
                                <a:schemeClr val="tx1"/>
                              </a:solidFill>
                              <a:latin typeface="Cambria Math" panose="02040503050406030204" pitchFamily="18" charset="0"/>
                            </a:rPr>
                          </m:ctrlPr>
                        </m:sSupPr>
                        <m:e>
                          <m:r>
                            <a:rPr lang="en-US" altLang="zh-CN" sz="4400" i="1">
                              <a:solidFill>
                                <a:schemeClr val="tx1"/>
                              </a:solidFill>
                              <a:latin typeface="Cambria Math" panose="02040503050406030204" pitchFamily="18" charset="0"/>
                            </a:rPr>
                            <m:t>𝛻</m:t>
                          </m:r>
                        </m:e>
                        <m:sup>
                          <m:r>
                            <a:rPr lang="en-US" altLang="zh-CN" sz="4400" i="1">
                              <a:solidFill>
                                <a:schemeClr val="tx1"/>
                              </a:solidFill>
                              <a:latin typeface="Cambria Math" panose="02040503050406030204" pitchFamily="18" charset="0"/>
                            </a:rPr>
                            <m:t>2</m:t>
                          </m:r>
                        </m:sup>
                      </m:sSup>
                      <m:r>
                        <a:rPr lang="en-US" altLang="zh-CN" sz="4400" i="1">
                          <a:solidFill>
                            <a:schemeClr val="tx1"/>
                          </a:solidFill>
                          <a:latin typeface="Cambria Math" panose="02040503050406030204" pitchFamily="18" charset="0"/>
                        </a:rPr>
                        <m:t>𝑢</m:t>
                      </m:r>
                      <m:r>
                        <a:rPr lang="en-US" altLang="zh-CN" sz="4400" i="1">
                          <a:solidFill>
                            <a:schemeClr val="tx1"/>
                          </a:solidFill>
                          <a:latin typeface="Cambria Math" panose="02040503050406030204" pitchFamily="18" charset="0"/>
                        </a:rPr>
                        <m:t>+</m:t>
                      </m:r>
                      <m:r>
                        <a:rPr lang="en-US" altLang="zh-CN" sz="4400" i="1">
                          <a:solidFill>
                            <a:schemeClr val="tx1"/>
                          </a:solidFill>
                          <a:latin typeface="Cambria Math" panose="02040503050406030204" pitchFamily="18" charset="0"/>
                        </a:rPr>
                        <m:t>𝑓</m:t>
                      </m:r>
                    </m:oMath>
                  </m:oMathPara>
                </a14:m>
                <a:endParaRPr lang="en-US" altLang="zh-CN" sz="4400" dirty="0">
                  <a:solidFill>
                    <a:schemeClr val="tx1"/>
                  </a:solidFill>
                </a:endParaRPr>
              </a:p>
            </p:txBody>
          </p:sp>
        </mc:Choice>
        <mc:Fallback xmlns="">
          <p:sp>
            <p:nvSpPr>
              <p:cNvPr id="18" name="文本框 17">
                <a:extLst>
                  <a:ext uri="{FF2B5EF4-FFF2-40B4-BE49-F238E27FC236}">
                    <a16:creationId xmlns:a16="http://schemas.microsoft.com/office/drawing/2014/main" id="{73857439-B963-4B33-8D3A-07DD3B7EBA7D}"/>
                  </a:ext>
                </a:extLst>
              </p:cNvPr>
              <p:cNvSpPr txBox="1">
                <a:spLocks noRot="1" noChangeAspect="1" noMove="1" noResize="1" noEditPoints="1" noAdjustHandles="1" noChangeArrowheads="1" noChangeShapeType="1" noTextEdit="1"/>
              </p:cNvSpPr>
              <p:nvPr/>
            </p:nvSpPr>
            <p:spPr>
              <a:xfrm>
                <a:off x="4277829" y="2481321"/>
                <a:ext cx="10011818" cy="2734082"/>
              </a:xfrm>
              <a:prstGeom prst="rect">
                <a:avLst/>
              </a:prstGeom>
              <a:blipFill>
                <a:blip r:embed="rId5"/>
                <a:stretch>
                  <a:fillRect t="-4454"/>
                </a:stretch>
              </a:blipFill>
            </p:spPr>
            <p:txBody>
              <a:bodyPr/>
              <a:lstStyle/>
              <a:p>
                <a:r>
                  <a:rPr lang="zh-CN" altLang="en-US">
                    <a:noFill/>
                  </a:rPr>
                  <a:t> </a:t>
                </a:r>
              </a:p>
            </p:txBody>
          </p:sp>
        </mc:Fallback>
      </mc:AlternateContent>
      <p:grpSp>
        <p:nvGrpSpPr>
          <p:cNvPr id="46" name="组合 45">
            <a:extLst>
              <a:ext uri="{FF2B5EF4-FFF2-40B4-BE49-F238E27FC236}">
                <a16:creationId xmlns:a16="http://schemas.microsoft.com/office/drawing/2014/main" id="{E4FE9CCF-0681-4CA9-BBC5-9431ED49820A}"/>
              </a:ext>
            </a:extLst>
          </p:cNvPr>
          <p:cNvGrpSpPr/>
          <p:nvPr/>
        </p:nvGrpSpPr>
        <p:grpSpPr>
          <a:xfrm>
            <a:off x="4210066" y="9238066"/>
            <a:ext cx="14097000" cy="1004108"/>
            <a:chOff x="929107" y="6513264"/>
            <a:chExt cx="16451298" cy="2392146"/>
          </a:xfrm>
        </p:grpSpPr>
        <p:sp>
          <p:nvSpPr>
            <p:cNvPr id="47" name="箭头: V 形 46">
              <a:extLst>
                <a:ext uri="{FF2B5EF4-FFF2-40B4-BE49-F238E27FC236}">
                  <a16:creationId xmlns:a16="http://schemas.microsoft.com/office/drawing/2014/main" id="{36D8AA54-7485-43B7-B0D3-7938B86BE9E1}"/>
                </a:ext>
              </a:extLst>
            </p:cNvPr>
            <p:cNvSpPr/>
            <p:nvPr/>
          </p:nvSpPr>
          <p:spPr>
            <a:xfrm>
              <a:off x="8641586" y="6949198"/>
              <a:ext cx="5003529"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sp>
          <p:nvSpPr>
            <p:cNvPr id="48" name="箭头: V 形 47">
              <a:extLst>
                <a:ext uri="{FF2B5EF4-FFF2-40B4-BE49-F238E27FC236}">
                  <a16:creationId xmlns:a16="http://schemas.microsoft.com/office/drawing/2014/main" id="{410352AE-C3D3-4564-806B-09D99C54FABD}"/>
                </a:ext>
              </a:extLst>
            </p:cNvPr>
            <p:cNvSpPr/>
            <p:nvPr/>
          </p:nvSpPr>
          <p:spPr>
            <a:xfrm>
              <a:off x="13394994" y="6949198"/>
              <a:ext cx="3985411"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49" name="箭头: V 形 48">
              <a:extLst>
                <a:ext uri="{FF2B5EF4-FFF2-40B4-BE49-F238E27FC236}">
                  <a16:creationId xmlns:a16="http://schemas.microsoft.com/office/drawing/2014/main" id="{7F49ABD5-ABF9-45EE-B3EA-1AA3CE0702D1}"/>
                </a:ext>
              </a:extLst>
            </p:cNvPr>
            <p:cNvSpPr/>
            <p:nvPr/>
          </p:nvSpPr>
          <p:spPr>
            <a:xfrm>
              <a:off x="929107" y="6949198"/>
              <a:ext cx="4130564" cy="1520278"/>
            </a:xfrm>
            <a:prstGeom prst="chevron">
              <a:avLst/>
            </a:prstGeom>
            <a:solidFill>
              <a:srgbClr val="5E5862"/>
            </a:solidFill>
            <a:ln w="9525"/>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光强分布</a:t>
              </a:r>
            </a:p>
          </p:txBody>
        </p:sp>
        <p:sp>
          <p:nvSpPr>
            <p:cNvPr id="50" name="箭头: V 形 49">
              <a:extLst>
                <a:ext uri="{FF2B5EF4-FFF2-40B4-BE49-F238E27FC236}">
                  <a16:creationId xmlns:a16="http://schemas.microsoft.com/office/drawing/2014/main" id="{AA3304A1-D228-409E-98A0-6A49E03863A1}"/>
                </a:ext>
              </a:extLst>
            </p:cNvPr>
            <p:cNvSpPr/>
            <p:nvPr/>
          </p:nvSpPr>
          <p:spPr>
            <a:xfrm>
              <a:off x="4474072" y="6513264"/>
              <a:ext cx="4525045" cy="2392146"/>
            </a:xfrm>
            <a:prstGeom prst="chevron">
              <a:avLst/>
            </a:prstGeom>
            <a:solidFill>
              <a:srgbClr val="5E5862"/>
            </a:solidFill>
            <a:ln w="76200"/>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D733490-78E1-4C73-B0CB-CD730D16AC29}"/>
                  </a:ext>
                </a:extLst>
              </p:cNvPr>
              <p:cNvSpPr/>
              <p:nvPr/>
            </p:nvSpPr>
            <p:spPr>
              <a:xfrm>
                <a:off x="6505461" y="6699241"/>
                <a:ext cx="5980996" cy="13619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zh-CN" sz="4400" i="1" smtClean="0">
                              <a:solidFill>
                                <a:schemeClr val="tx1"/>
                              </a:solidFill>
                              <a:latin typeface="Cambria Math" panose="02040503050406030204" pitchFamily="18" charset="0"/>
                            </a:rPr>
                          </m:ctrlPr>
                        </m:sSupPr>
                        <m:e>
                          <m:r>
                            <a:rPr lang="en-US" altLang="zh-CN" sz="4400" i="1">
                              <a:solidFill>
                                <a:schemeClr val="tx1"/>
                              </a:solidFill>
                              <a:latin typeface="Cambria Math" panose="02040503050406030204" pitchFamily="18" charset="0"/>
                            </a:rPr>
                            <m:t>𝛻</m:t>
                          </m:r>
                        </m:e>
                        <m:sup>
                          <m:r>
                            <a:rPr lang="en-US" altLang="zh-CN" sz="4400" i="1">
                              <a:solidFill>
                                <a:schemeClr val="tx1"/>
                              </a:solidFill>
                              <a:latin typeface="Cambria Math" panose="02040503050406030204" pitchFamily="18" charset="0"/>
                            </a:rPr>
                            <m:t>2</m:t>
                          </m:r>
                        </m:sup>
                      </m:sSup>
                      <m:r>
                        <a:rPr lang="en-US" altLang="zh-CN" sz="4400" i="1">
                          <a:solidFill>
                            <a:schemeClr val="tx1"/>
                          </a:solidFill>
                          <a:latin typeface="Cambria Math" panose="02040503050406030204" pitchFamily="18" charset="0"/>
                        </a:rPr>
                        <m:t>𝑢</m:t>
                      </m:r>
                      <m:r>
                        <a:rPr lang="en-US" altLang="zh-CN" sz="4400" i="1">
                          <a:solidFill>
                            <a:schemeClr val="tx1"/>
                          </a:solidFill>
                          <a:latin typeface="Cambria Math" panose="02040503050406030204" pitchFamily="18" charset="0"/>
                        </a:rPr>
                        <m:t>=−</m:t>
                      </m:r>
                      <m:f>
                        <m:fPr>
                          <m:ctrlPr>
                            <a:rPr lang="zh-CN" altLang="zh-CN" sz="4400" i="1">
                              <a:solidFill>
                                <a:schemeClr val="tx1"/>
                              </a:solidFill>
                              <a:latin typeface="Cambria Math" panose="02040503050406030204" pitchFamily="18" charset="0"/>
                            </a:rPr>
                          </m:ctrlPr>
                        </m:fPr>
                        <m:num>
                          <m:r>
                            <a:rPr lang="en-US" altLang="zh-CN" sz="4400" i="1">
                              <a:solidFill>
                                <a:schemeClr val="tx1"/>
                              </a:solidFill>
                              <a:latin typeface="Cambria Math" panose="02040503050406030204" pitchFamily="18" charset="0"/>
                            </a:rPr>
                            <m:t>𝜇</m:t>
                          </m:r>
                        </m:num>
                        <m:den>
                          <m:sSup>
                            <m:sSupPr>
                              <m:ctrlPr>
                                <a:rPr lang="zh-CN" altLang="zh-CN" sz="4400" i="1">
                                  <a:solidFill>
                                    <a:schemeClr val="tx1"/>
                                  </a:solidFill>
                                  <a:latin typeface="Cambria Math" panose="02040503050406030204" pitchFamily="18" charset="0"/>
                                </a:rPr>
                              </m:ctrlPr>
                            </m:sSupPr>
                            <m:e>
                              <m:r>
                                <a:rPr lang="en-US" altLang="zh-CN" sz="4400" i="1">
                                  <a:solidFill>
                                    <a:schemeClr val="tx1"/>
                                  </a:solidFill>
                                  <a:latin typeface="Cambria Math" panose="02040503050406030204" pitchFamily="18" charset="0"/>
                                </a:rPr>
                                <m:t>𝑎</m:t>
                              </m:r>
                            </m:e>
                            <m:sup>
                              <m:r>
                                <a:rPr lang="en-US" altLang="zh-CN" sz="4400" i="1">
                                  <a:solidFill>
                                    <a:schemeClr val="tx1"/>
                                  </a:solidFill>
                                  <a:latin typeface="Cambria Math" panose="02040503050406030204" pitchFamily="18" charset="0"/>
                                </a:rPr>
                                <m:t>2</m:t>
                              </m:r>
                            </m:sup>
                          </m:sSup>
                          <m:r>
                            <a:rPr lang="en-US" altLang="zh-CN" sz="4400" i="1">
                              <a:solidFill>
                                <a:schemeClr val="tx1"/>
                              </a:solidFill>
                              <a:latin typeface="Cambria Math" panose="02040503050406030204" pitchFamily="18" charset="0"/>
                            </a:rPr>
                            <m:t>𝑐</m:t>
                          </m:r>
                          <m:r>
                            <a:rPr lang="en-US" altLang="zh-CN" sz="4400" i="1">
                              <a:solidFill>
                                <a:schemeClr val="tx1"/>
                              </a:solidFill>
                              <a:latin typeface="Cambria Math" panose="02040503050406030204" pitchFamily="18" charset="0"/>
                            </a:rPr>
                            <m:t>𝜌</m:t>
                          </m:r>
                        </m:den>
                      </m:f>
                      <m:r>
                        <a:rPr lang="en-US" altLang="zh-CN" sz="4400" i="1">
                          <a:solidFill>
                            <a:schemeClr val="tx1"/>
                          </a:solidFill>
                          <a:latin typeface="Cambria Math" panose="02040503050406030204" pitchFamily="18" charset="0"/>
                        </a:rPr>
                        <m:t>𝐼</m:t>
                      </m:r>
                      <m:r>
                        <a:rPr lang="en-US" altLang="zh-CN" sz="4400" i="1">
                          <a:solidFill>
                            <a:schemeClr val="tx1"/>
                          </a:solidFill>
                          <a:latin typeface="Cambria Math" panose="02040503050406030204" pitchFamily="18" charset="0"/>
                        </a:rPr>
                        <m:t>=−</m:t>
                      </m:r>
                      <m:f>
                        <m:fPr>
                          <m:ctrlPr>
                            <a:rPr lang="zh-CN" altLang="zh-CN" sz="4400" i="1">
                              <a:solidFill>
                                <a:schemeClr val="tx1"/>
                              </a:solidFill>
                              <a:latin typeface="Cambria Math" panose="02040503050406030204" pitchFamily="18" charset="0"/>
                            </a:rPr>
                          </m:ctrlPr>
                        </m:fPr>
                        <m:num>
                          <m:r>
                            <a:rPr lang="en-US" altLang="zh-CN" sz="4400" i="1">
                              <a:solidFill>
                                <a:schemeClr val="tx1"/>
                              </a:solidFill>
                              <a:latin typeface="Cambria Math" panose="02040503050406030204" pitchFamily="18" charset="0"/>
                            </a:rPr>
                            <m:t>𝜇</m:t>
                          </m:r>
                        </m:num>
                        <m:den>
                          <m:r>
                            <a:rPr lang="en-US" altLang="zh-CN" sz="4400" i="1">
                              <a:solidFill>
                                <a:schemeClr val="tx1"/>
                              </a:solidFill>
                              <a:latin typeface="Cambria Math" panose="02040503050406030204" pitchFamily="18" charset="0"/>
                            </a:rPr>
                            <m:t>𝑘</m:t>
                          </m:r>
                        </m:den>
                      </m:f>
                      <m:r>
                        <a:rPr lang="en-US" altLang="zh-CN" sz="4400" i="1">
                          <a:solidFill>
                            <a:schemeClr val="tx1"/>
                          </a:solidFill>
                          <a:latin typeface="Cambria Math" panose="02040503050406030204" pitchFamily="18" charset="0"/>
                        </a:rPr>
                        <m:t>𝐼</m:t>
                      </m:r>
                    </m:oMath>
                  </m:oMathPara>
                </a14:m>
                <a:endParaRPr lang="zh-CN" altLang="en-US" sz="4400" dirty="0">
                  <a:solidFill>
                    <a:schemeClr val="tx1"/>
                  </a:solidFill>
                </a:endParaRPr>
              </a:p>
            </p:txBody>
          </p:sp>
        </mc:Choice>
        <mc:Fallback xmlns="">
          <p:sp>
            <p:nvSpPr>
              <p:cNvPr id="2" name="矩形 1">
                <a:extLst>
                  <a:ext uri="{FF2B5EF4-FFF2-40B4-BE49-F238E27FC236}">
                    <a16:creationId xmlns:a16="http://schemas.microsoft.com/office/drawing/2014/main" id="{FD733490-78E1-4C73-B0CB-CD730D16AC29}"/>
                  </a:ext>
                </a:extLst>
              </p:cNvPr>
              <p:cNvSpPr>
                <a:spLocks noRot="1" noChangeAspect="1" noMove="1" noResize="1" noEditPoints="1" noAdjustHandles="1" noChangeArrowheads="1" noChangeShapeType="1" noTextEdit="1"/>
              </p:cNvSpPr>
              <p:nvPr/>
            </p:nvSpPr>
            <p:spPr>
              <a:xfrm>
                <a:off x="6505461" y="6699241"/>
                <a:ext cx="5980996" cy="1361911"/>
              </a:xfrm>
              <a:prstGeom prst="rect">
                <a:avLst/>
              </a:prstGeom>
              <a:blipFill>
                <a:blip r:embed="rId6"/>
                <a:stretch>
                  <a:fillRect/>
                </a:stretch>
              </a:blipFill>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5341508C-30D4-4698-A375-5A6E281C83EF}"/>
              </a:ext>
            </a:extLst>
          </p:cNvPr>
          <p:cNvSpPr/>
          <p:nvPr/>
        </p:nvSpPr>
        <p:spPr>
          <a:xfrm rot="5400000">
            <a:off x="8004624" y="5342470"/>
            <a:ext cx="1381394" cy="1325211"/>
          </a:xfrm>
          <a:prstGeom prst="rightArrow">
            <a:avLst/>
          </a:prstGeom>
          <a:solidFill>
            <a:srgbClr val="5E5862"/>
          </a:solidFill>
          <a:ln>
            <a:solidFill>
              <a:srgbClr val="05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4CC7265-A6E3-4034-82D8-332784DE4448}"/>
              </a:ext>
            </a:extLst>
          </p:cNvPr>
          <p:cNvSpPr txBox="1"/>
          <p:nvPr/>
        </p:nvSpPr>
        <p:spPr>
          <a:xfrm>
            <a:off x="9709696" y="5676407"/>
            <a:ext cx="2207737" cy="769441"/>
          </a:xfrm>
          <a:prstGeom prst="rect">
            <a:avLst/>
          </a:prstGeom>
          <a:noFill/>
        </p:spPr>
        <p:txBody>
          <a:bodyPr wrap="square" rtlCol="0">
            <a:spAutoFit/>
          </a:bodyPr>
          <a:lstStyle/>
          <a:p>
            <a:r>
              <a:rPr lang="zh-CN" altLang="en-US" sz="4400" dirty="0"/>
              <a:t>稳态下</a:t>
            </a:r>
          </a:p>
        </p:txBody>
      </p:sp>
      <p:sp>
        <p:nvSpPr>
          <p:cNvPr id="26" name="文本框 25">
            <a:extLst>
              <a:ext uri="{FF2B5EF4-FFF2-40B4-BE49-F238E27FC236}">
                <a16:creationId xmlns:a16="http://schemas.microsoft.com/office/drawing/2014/main" id="{D3C2ADC5-F38E-4A39-A5ED-82F3E2C3418E}"/>
              </a:ext>
            </a:extLst>
          </p:cNvPr>
          <p:cNvSpPr txBox="1"/>
          <p:nvPr/>
        </p:nvSpPr>
        <p:spPr>
          <a:xfrm>
            <a:off x="3326777" y="763905"/>
            <a:ext cx="6583680" cy="646331"/>
          </a:xfrm>
          <a:prstGeom prst="rect">
            <a:avLst/>
          </a:prstGeom>
          <a:noFill/>
        </p:spPr>
        <p:txBody>
          <a:bodyPr wrap="square" rtlCol="0">
            <a:spAutoFit/>
          </a:bodyPr>
          <a:lstStyle/>
          <a:p>
            <a:r>
              <a:rPr lang="en-US" altLang="zh-CN" sz="3600" dirty="0"/>
              <a:t>I.</a:t>
            </a:r>
            <a:r>
              <a:rPr lang="zh-CN" altLang="en-US" sz="3600" dirty="0"/>
              <a:t> 理论模型：热分布的拟合</a:t>
            </a:r>
          </a:p>
        </p:txBody>
      </p:sp>
      <p:sp>
        <p:nvSpPr>
          <p:cNvPr id="3" name="灯片编号占位符 2">
            <a:extLst>
              <a:ext uri="{FF2B5EF4-FFF2-40B4-BE49-F238E27FC236}">
                <a16:creationId xmlns:a16="http://schemas.microsoft.com/office/drawing/2014/main" id="{6ACEF632-4F4F-40C3-BB54-5816FA53158F}"/>
              </a:ext>
            </a:extLst>
          </p:cNvPr>
          <p:cNvSpPr>
            <a:spLocks noGrp="1"/>
          </p:cNvSpPr>
          <p:nvPr>
            <p:ph type="sldNum" sz="quarter" idx="12"/>
          </p:nvPr>
        </p:nvSpPr>
        <p:spPr/>
        <p:txBody>
          <a:bodyPr/>
          <a:lstStyle/>
          <a:p>
            <a:fld id="{B6F15528-21DE-4FAA-801E-634DDDAF4B2B}" type="slidenum">
              <a:rPr lang="en-US" smtClean="0"/>
              <a:t>16</a:t>
            </a:fld>
            <a:endParaRPr lang="en-US"/>
          </a:p>
        </p:txBody>
      </p:sp>
    </p:spTree>
    <p:extLst>
      <p:ext uri="{BB962C8B-B14F-4D97-AF65-F5344CB8AC3E}">
        <p14:creationId xmlns:p14="http://schemas.microsoft.com/office/powerpoint/2010/main" val="1896145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D8FB802A-25F2-4176-8B98-A2F5FCB3707C}"/>
              </a:ext>
            </a:extLst>
          </p:cNvPr>
          <p:cNvGrpSpPr/>
          <p:nvPr/>
        </p:nvGrpSpPr>
        <p:grpSpPr>
          <a:xfrm>
            <a:off x="-657225" y="7048500"/>
            <a:ext cx="6015958" cy="4665437"/>
            <a:chOff x="-657225" y="6726463"/>
            <a:chExt cx="6015958" cy="4665437"/>
          </a:xfrm>
        </p:grpSpPr>
        <p:grpSp>
          <p:nvGrpSpPr>
            <p:cNvPr id="45" name="Group 4">
              <a:extLst>
                <a:ext uri="{FF2B5EF4-FFF2-40B4-BE49-F238E27FC236}">
                  <a16:creationId xmlns:a16="http://schemas.microsoft.com/office/drawing/2014/main" id="{0E425883-10F1-442D-8996-E78BB1D57AE1}"/>
                </a:ext>
              </a:extLst>
            </p:cNvPr>
            <p:cNvGrpSpPr/>
            <p:nvPr/>
          </p:nvGrpSpPr>
          <p:grpSpPr>
            <a:xfrm>
              <a:off x="-657225" y="6726463"/>
              <a:ext cx="4665437" cy="4665437"/>
              <a:chOff x="0" y="0"/>
              <a:chExt cx="6350000" cy="6350000"/>
            </a:xfrm>
          </p:grpSpPr>
          <p:sp>
            <p:nvSpPr>
              <p:cNvPr id="48" name="Freeform 5">
                <a:extLst>
                  <a:ext uri="{FF2B5EF4-FFF2-40B4-BE49-F238E27FC236}">
                    <a16:creationId xmlns:a16="http://schemas.microsoft.com/office/drawing/2014/main" id="{3E08AF49-D785-4B78-9EF4-0FE7A59823B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46" name="AutoShape 6">
              <a:extLst>
                <a:ext uri="{FF2B5EF4-FFF2-40B4-BE49-F238E27FC236}">
                  <a16:creationId xmlns:a16="http://schemas.microsoft.com/office/drawing/2014/main" id="{B56EA272-6A36-4264-8A6D-9EBCE2013E86}"/>
                </a:ext>
              </a:extLst>
            </p:cNvPr>
            <p:cNvSpPr/>
            <p:nvPr/>
          </p:nvSpPr>
          <p:spPr>
            <a:xfrm rot="5400000">
              <a:off x="3264342" y="7824213"/>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7" name="AutoShape 7">
              <a:extLst>
                <a:ext uri="{FF2B5EF4-FFF2-40B4-BE49-F238E27FC236}">
                  <a16:creationId xmlns:a16="http://schemas.microsoft.com/office/drawing/2014/main" id="{BD61AEF2-5D83-43A1-BD9A-D249D6C04E7B}"/>
                </a:ext>
              </a:extLst>
            </p:cNvPr>
            <p:cNvSpPr/>
            <p:nvPr/>
          </p:nvSpPr>
          <p:spPr>
            <a:xfrm rot="5400000">
              <a:off x="3697664" y="8185315"/>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39" name="组合 38">
            <a:extLst>
              <a:ext uri="{FF2B5EF4-FFF2-40B4-BE49-F238E27FC236}">
                <a16:creationId xmlns:a16="http://schemas.microsoft.com/office/drawing/2014/main" id="{56B26659-A71E-4A94-8D10-EDFDFF74512A}"/>
              </a:ext>
            </a:extLst>
          </p:cNvPr>
          <p:cNvGrpSpPr/>
          <p:nvPr/>
        </p:nvGrpSpPr>
        <p:grpSpPr>
          <a:xfrm>
            <a:off x="4210066" y="9238066"/>
            <a:ext cx="14097000" cy="1004108"/>
            <a:chOff x="929107" y="6513264"/>
            <a:chExt cx="16451298" cy="2392146"/>
          </a:xfrm>
        </p:grpSpPr>
        <p:sp>
          <p:nvSpPr>
            <p:cNvPr id="41" name="箭头: V 形 40">
              <a:extLst>
                <a:ext uri="{FF2B5EF4-FFF2-40B4-BE49-F238E27FC236}">
                  <a16:creationId xmlns:a16="http://schemas.microsoft.com/office/drawing/2014/main" id="{6E03417D-B7A2-4FFC-8DF4-D006D2F4CDA4}"/>
                </a:ext>
              </a:extLst>
            </p:cNvPr>
            <p:cNvSpPr/>
            <p:nvPr/>
          </p:nvSpPr>
          <p:spPr>
            <a:xfrm>
              <a:off x="8641586" y="6949198"/>
              <a:ext cx="5003529"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sp>
          <p:nvSpPr>
            <p:cNvPr id="42" name="箭头: V 形 41">
              <a:extLst>
                <a:ext uri="{FF2B5EF4-FFF2-40B4-BE49-F238E27FC236}">
                  <a16:creationId xmlns:a16="http://schemas.microsoft.com/office/drawing/2014/main" id="{CC47F0DE-4A32-4F83-8938-EDB32C9EE68A}"/>
                </a:ext>
              </a:extLst>
            </p:cNvPr>
            <p:cNvSpPr/>
            <p:nvPr/>
          </p:nvSpPr>
          <p:spPr>
            <a:xfrm>
              <a:off x="13394994" y="6949198"/>
              <a:ext cx="3985411"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43" name="箭头: V 形 42">
              <a:extLst>
                <a:ext uri="{FF2B5EF4-FFF2-40B4-BE49-F238E27FC236}">
                  <a16:creationId xmlns:a16="http://schemas.microsoft.com/office/drawing/2014/main" id="{175B668C-8531-4B82-88A1-CB18A0E700BF}"/>
                </a:ext>
              </a:extLst>
            </p:cNvPr>
            <p:cNvSpPr/>
            <p:nvPr/>
          </p:nvSpPr>
          <p:spPr>
            <a:xfrm>
              <a:off x="929107" y="6949198"/>
              <a:ext cx="4130564" cy="1520278"/>
            </a:xfrm>
            <a:prstGeom prst="chevron">
              <a:avLst/>
            </a:prstGeom>
            <a:solidFill>
              <a:srgbClr val="5E5862"/>
            </a:solidFill>
            <a:ln w="9525"/>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光强分布</a:t>
              </a:r>
            </a:p>
          </p:txBody>
        </p:sp>
        <p:sp>
          <p:nvSpPr>
            <p:cNvPr id="40" name="箭头: V 形 39">
              <a:extLst>
                <a:ext uri="{FF2B5EF4-FFF2-40B4-BE49-F238E27FC236}">
                  <a16:creationId xmlns:a16="http://schemas.microsoft.com/office/drawing/2014/main" id="{308D2CA4-161E-4376-AF0C-B93B4089834C}"/>
                </a:ext>
              </a:extLst>
            </p:cNvPr>
            <p:cNvSpPr/>
            <p:nvPr/>
          </p:nvSpPr>
          <p:spPr>
            <a:xfrm>
              <a:off x="4474072" y="6513264"/>
              <a:ext cx="4525045" cy="2392146"/>
            </a:xfrm>
            <a:prstGeom prst="chevron">
              <a:avLst/>
            </a:prstGeom>
            <a:solidFill>
              <a:srgbClr val="5E5862"/>
            </a:solidFill>
            <a:ln w="76200"/>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72EEA06-14A8-40D8-87BD-7A29AC54EECE}"/>
                  </a:ext>
                </a:extLst>
              </p:cNvPr>
              <p:cNvSpPr/>
              <p:nvPr/>
            </p:nvSpPr>
            <p:spPr>
              <a:xfrm>
                <a:off x="2360286" y="4457700"/>
                <a:ext cx="3507114" cy="1352293"/>
              </a:xfrm>
              <a:prstGeom prst="rect">
                <a:avLst/>
              </a:prstGeom>
            </p:spPr>
            <p:txBody>
              <a:bodyPr wrap="none">
                <a:spAutoFit/>
              </a:bodyPr>
              <a:lstStyle/>
              <a:p>
                <a:pPr indent="720000" algn="ctr"/>
                <a14:m>
                  <m:oMathPara xmlns:m="http://schemas.openxmlformats.org/officeDocument/2006/math">
                    <m:oMathParaPr>
                      <m:jc m:val="centerGroup"/>
                    </m:oMathParaPr>
                    <m:oMath xmlns:m="http://schemas.openxmlformats.org/officeDocument/2006/math">
                      <m:sSup>
                        <m:sSupPr>
                          <m:ctrlPr>
                            <a:rPr lang="zh-CN" altLang="zh-CN" sz="4800" i="1" smtClean="0">
                              <a:solidFill>
                                <a:schemeClr val="tx1"/>
                              </a:solidFill>
                              <a:latin typeface="Cambria Math" panose="02040503050406030204" pitchFamily="18" charset="0"/>
                            </a:rPr>
                          </m:ctrlPr>
                        </m:sSupPr>
                        <m:e>
                          <m:r>
                            <a:rPr lang="en-US" altLang="zh-CN" sz="4800" i="1">
                              <a:solidFill>
                                <a:schemeClr val="tx1"/>
                              </a:solidFill>
                              <a:latin typeface="Cambria Math" panose="02040503050406030204" pitchFamily="18" charset="0"/>
                            </a:rPr>
                            <m:t>𝛻</m:t>
                          </m:r>
                        </m:e>
                        <m:sup>
                          <m:r>
                            <a:rPr lang="en-US" altLang="zh-CN" sz="4800" i="1">
                              <a:solidFill>
                                <a:schemeClr val="tx1"/>
                              </a:solidFill>
                              <a:latin typeface="Cambria Math" panose="02040503050406030204" pitchFamily="18" charset="0"/>
                            </a:rPr>
                            <m:t>2</m:t>
                          </m:r>
                        </m:sup>
                      </m:sSup>
                      <m:r>
                        <a:rPr lang="en-US" altLang="zh-CN" sz="4800" i="1">
                          <a:solidFill>
                            <a:schemeClr val="tx1"/>
                          </a:solidFill>
                          <a:latin typeface="Cambria Math" panose="02040503050406030204" pitchFamily="18" charset="0"/>
                        </a:rPr>
                        <m:t>𝑢</m:t>
                      </m:r>
                      <m:r>
                        <a:rPr lang="en-US" altLang="zh-CN" sz="4800" i="1">
                          <a:solidFill>
                            <a:schemeClr val="tx1"/>
                          </a:solidFill>
                          <a:latin typeface="Cambria Math" panose="02040503050406030204" pitchFamily="18" charset="0"/>
                        </a:rPr>
                        <m:t>=−</m:t>
                      </m:r>
                      <m:f>
                        <m:fPr>
                          <m:ctrlPr>
                            <a:rPr lang="zh-CN" altLang="zh-CN" sz="4800" i="1">
                              <a:solidFill>
                                <a:schemeClr val="tx1"/>
                              </a:solidFill>
                              <a:latin typeface="Cambria Math" panose="02040503050406030204" pitchFamily="18" charset="0"/>
                            </a:rPr>
                          </m:ctrlPr>
                        </m:fPr>
                        <m:num>
                          <m:r>
                            <a:rPr lang="en-US" altLang="zh-CN" sz="4800" i="1">
                              <a:solidFill>
                                <a:schemeClr val="tx1"/>
                              </a:solidFill>
                              <a:latin typeface="Cambria Math" panose="02040503050406030204" pitchFamily="18" charset="0"/>
                            </a:rPr>
                            <m:t>𝜇</m:t>
                          </m:r>
                        </m:num>
                        <m:den>
                          <m:r>
                            <a:rPr lang="en-US" altLang="zh-CN" sz="4800" i="1">
                              <a:solidFill>
                                <a:schemeClr val="tx1"/>
                              </a:solidFill>
                              <a:latin typeface="Cambria Math" panose="02040503050406030204" pitchFamily="18" charset="0"/>
                            </a:rPr>
                            <m:t>𝑘</m:t>
                          </m:r>
                        </m:den>
                      </m:f>
                      <m:r>
                        <a:rPr lang="en-US" altLang="zh-CN" sz="4800" i="1">
                          <a:solidFill>
                            <a:schemeClr val="tx1"/>
                          </a:solidFill>
                          <a:latin typeface="Cambria Math" panose="02040503050406030204" pitchFamily="18" charset="0"/>
                        </a:rPr>
                        <m:t>𝐼</m:t>
                      </m:r>
                    </m:oMath>
                  </m:oMathPara>
                </a14:m>
                <a:endParaRPr lang="en-US" altLang="zh-CN" sz="4800" dirty="0">
                  <a:solidFill>
                    <a:schemeClr val="tx1"/>
                  </a:solidFill>
                </a:endParaRPr>
              </a:p>
            </p:txBody>
          </p:sp>
        </mc:Choice>
        <mc:Fallback xmlns="">
          <p:sp>
            <p:nvSpPr>
              <p:cNvPr id="6" name="矩形 5">
                <a:extLst>
                  <a:ext uri="{FF2B5EF4-FFF2-40B4-BE49-F238E27FC236}">
                    <a16:creationId xmlns:a16="http://schemas.microsoft.com/office/drawing/2014/main" id="{172EEA06-14A8-40D8-87BD-7A29AC54EECE}"/>
                  </a:ext>
                </a:extLst>
              </p:cNvPr>
              <p:cNvSpPr>
                <a:spLocks noRot="1" noChangeAspect="1" noMove="1" noResize="1" noEditPoints="1" noAdjustHandles="1" noChangeArrowheads="1" noChangeShapeType="1" noTextEdit="1"/>
              </p:cNvSpPr>
              <p:nvPr/>
            </p:nvSpPr>
            <p:spPr>
              <a:xfrm>
                <a:off x="2360286" y="4457700"/>
                <a:ext cx="3507114" cy="1352293"/>
              </a:xfrm>
              <a:prstGeom prst="rect">
                <a:avLst/>
              </a:prstGeom>
              <a:blipFill>
                <a:blip r:embed="rId5"/>
                <a:stretch>
                  <a:fillRect/>
                </a:stretch>
              </a:blipFill>
            </p:spPr>
            <p:txBody>
              <a:bodyPr/>
              <a:lstStyle/>
              <a:p>
                <a:r>
                  <a:rPr lang="zh-CN" altLang="en-US">
                    <a:noFill/>
                  </a:rPr>
                  <a:t> </a:t>
                </a:r>
              </a:p>
            </p:txBody>
          </p:sp>
        </mc:Fallback>
      </mc:AlternateContent>
      <p:sp>
        <p:nvSpPr>
          <p:cNvPr id="7" name="箭头: 右 6">
            <a:extLst>
              <a:ext uri="{FF2B5EF4-FFF2-40B4-BE49-F238E27FC236}">
                <a16:creationId xmlns:a16="http://schemas.microsoft.com/office/drawing/2014/main" id="{D246F9EE-DA09-4174-9DD6-7F118E2A318A}"/>
              </a:ext>
            </a:extLst>
          </p:cNvPr>
          <p:cNvSpPr/>
          <p:nvPr/>
        </p:nvSpPr>
        <p:spPr>
          <a:xfrm>
            <a:off x="6131926" y="4626010"/>
            <a:ext cx="2338694" cy="1001877"/>
          </a:xfrm>
          <a:prstGeom prst="rightArrow">
            <a:avLst/>
          </a:prstGeom>
          <a:solidFill>
            <a:srgbClr val="5E5862"/>
          </a:solidFill>
          <a:ln>
            <a:solidFill>
              <a:srgbClr val="05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83C12F77-56FC-4720-BFBD-1CCB5D20B1C7}"/>
              </a:ext>
            </a:extLst>
          </p:cNvPr>
          <p:cNvPicPr>
            <a:picLocks noChangeAspect="1"/>
          </p:cNvPicPr>
          <p:nvPr/>
        </p:nvPicPr>
        <p:blipFill rotWithShape="1">
          <a:blip r:embed="rId6"/>
          <a:srcRect l="27501" t="5969" r="22000"/>
          <a:stretch/>
        </p:blipFill>
        <p:spPr>
          <a:xfrm>
            <a:off x="9889781" y="2344192"/>
            <a:ext cx="6417019" cy="5847308"/>
          </a:xfrm>
          <a:prstGeom prst="rect">
            <a:avLst/>
          </a:prstGeom>
        </p:spPr>
      </p:pic>
      <p:sp>
        <p:nvSpPr>
          <p:cNvPr id="26" name="文本框 25">
            <a:extLst>
              <a:ext uri="{FF2B5EF4-FFF2-40B4-BE49-F238E27FC236}">
                <a16:creationId xmlns:a16="http://schemas.microsoft.com/office/drawing/2014/main" id="{9E8F6263-C125-49B9-908D-47BFE342E9C7}"/>
              </a:ext>
            </a:extLst>
          </p:cNvPr>
          <p:cNvSpPr txBox="1"/>
          <p:nvPr/>
        </p:nvSpPr>
        <p:spPr>
          <a:xfrm>
            <a:off x="11980035" y="8330491"/>
            <a:ext cx="2236510" cy="707886"/>
          </a:xfrm>
          <a:prstGeom prst="rect">
            <a:avLst/>
          </a:prstGeom>
          <a:noFill/>
        </p:spPr>
        <p:txBody>
          <a:bodyPr wrap="none" rtlCol="0">
            <a:spAutoFit/>
          </a:bodyPr>
          <a:lstStyle/>
          <a:p>
            <a:r>
              <a:rPr lang="zh-CN" altLang="en-US" sz="4000" dirty="0"/>
              <a:t>温度分布</a:t>
            </a:r>
          </a:p>
        </p:txBody>
      </p:sp>
      <p:sp>
        <p:nvSpPr>
          <p:cNvPr id="25" name="文本框 24">
            <a:extLst>
              <a:ext uri="{FF2B5EF4-FFF2-40B4-BE49-F238E27FC236}">
                <a16:creationId xmlns:a16="http://schemas.microsoft.com/office/drawing/2014/main" id="{D22236D4-3B60-4103-BC2C-01CA4E57CAA1}"/>
              </a:ext>
            </a:extLst>
          </p:cNvPr>
          <p:cNvSpPr txBox="1"/>
          <p:nvPr/>
        </p:nvSpPr>
        <p:spPr>
          <a:xfrm>
            <a:off x="3326777" y="763905"/>
            <a:ext cx="6583680" cy="646331"/>
          </a:xfrm>
          <a:prstGeom prst="rect">
            <a:avLst/>
          </a:prstGeom>
          <a:noFill/>
        </p:spPr>
        <p:txBody>
          <a:bodyPr wrap="square" rtlCol="0">
            <a:spAutoFit/>
          </a:bodyPr>
          <a:lstStyle/>
          <a:p>
            <a:r>
              <a:rPr lang="en-US" altLang="zh-CN" sz="3600" dirty="0"/>
              <a:t>I.</a:t>
            </a:r>
            <a:r>
              <a:rPr lang="zh-CN" altLang="en-US" sz="3600" dirty="0"/>
              <a:t> 理论模型：热分布的拟合</a:t>
            </a:r>
          </a:p>
        </p:txBody>
      </p:sp>
      <p:sp>
        <p:nvSpPr>
          <p:cNvPr id="2" name="灯片编号占位符 1">
            <a:extLst>
              <a:ext uri="{FF2B5EF4-FFF2-40B4-BE49-F238E27FC236}">
                <a16:creationId xmlns:a16="http://schemas.microsoft.com/office/drawing/2014/main" id="{2214F515-9AEC-4676-9565-D0BCAEBC833A}"/>
              </a:ext>
            </a:extLst>
          </p:cNvPr>
          <p:cNvSpPr>
            <a:spLocks noGrp="1"/>
          </p:cNvSpPr>
          <p:nvPr>
            <p:ph type="sldNum" sz="quarter" idx="12"/>
          </p:nvPr>
        </p:nvSpPr>
        <p:spPr/>
        <p:txBody>
          <a:bodyPr/>
          <a:lstStyle/>
          <a:p>
            <a:fld id="{B6F15528-21DE-4FAA-801E-634DDDAF4B2B}" type="slidenum">
              <a:rPr lang="en-US" smtClean="0"/>
              <a:t>17</a:t>
            </a:fld>
            <a:endParaRPr lang="en-US"/>
          </a:p>
        </p:txBody>
      </p:sp>
    </p:spTree>
    <p:extLst>
      <p:ext uri="{BB962C8B-B14F-4D97-AF65-F5344CB8AC3E}">
        <p14:creationId xmlns:p14="http://schemas.microsoft.com/office/powerpoint/2010/main" val="2322756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16779C97-EFE0-4EDF-8C04-BD3E3F47B71F}"/>
              </a:ext>
            </a:extLst>
          </p:cNvPr>
          <p:cNvGrpSpPr/>
          <p:nvPr/>
        </p:nvGrpSpPr>
        <p:grpSpPr>
          <a:xfrm>
            <a:off x="-657225" y="7031263"/>
            <a:ext cx="6015958" cy="4665437"/>
            <a:chOff x="-657225" y="6726463"/>
            <a:chExt cx="6015958" cy="4665437"/>
          </a:xfrm>
        </p:grpSpPr>
        <p:grpSp>
          <p:nvGrpSpPr>
            <p:cNvPr id="27" name="Group 4">
              <a:extLst>
                <a:ext uri="{FF2B5EF4-FFF2-40B4-BE49-F238E27FC236}">
                  <a16:creationId xmlns:a16="http://schemas.microsoft.com/office/drawing/2014/main" id="{EC02EC1A-B65C-413A-B98E-355640940438}"/>
                </a:ext>
              </a:extLst>
            </p:cNvPr>
            <p:cNvGrpSpPr/>
            <p:nvPr/>
          </p:nvGrpSpPr>
          <p:grpSpPr>
            <a:xfrm>
              <a:off x="-657225" y="6726463"/>
              <a:ext cx="4665437" cy="4665437"/>
              <a:chOff x="0" y="0"/>
              <a:chExt cx="6350000" cy="6350000"/>
            </a:xfrm>
          </p:grpSpPr>
          <p:sp>
            <p:nvSpPr>
              <p:cNvPr id="40" name="Freeform 5">
                <a:extLst>
                  <a:ext uri="{FF2B5EF4-FFF2-40B4-BE49-F238E27FC236}">
                    <a16:creationId xmlns:a16="http://schemas.microsoft.com/office/drawing/2014/main" id="{A32D3478-9810-4A1E-B9FB-54479A22E03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8" name="AutoShape 6">
              <a:extLst>
                <a:ext uri="{FF2B5EF4-FFF2-40B4-BE49-F238E27FC236}">
                  <a16:creationId xmlns:a16="http://schemas.microsoft.com/office/drawing/2014/main" id="{8FA567E2-6336-4B73-B530-8729F6AA7CCD}"/>
                </a:ext>
              </a:extLst>
            </p:cNvPr>
            <p:cNvSpPr/>
            <p:nvPr/>
          </p:nvSpPr>
          <p:spPr>
            <a:xfrm rot="5400000">
              <a:off x="3264342" y="7824213"/>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9" name="AutoShape 7">
              <a:extLst>
                <a:ext uri="{FF2B5EF4-FFF2-40B4-BE49-F238E27FC236}">
                  <a16:creationId xmlns:a16="http://schemas.microsoft.com/office/drawing/2014/main" id="{AE98F0FD-CC13-42AA-ACBD-22722CE3F7A9}"/>
                </a:ext>
              </a:extLst>
            </p:cNvPr>
            <p:cNvSpPr/>
            <p:nvPr/>
          </p:nvSpPr>
          <p:spPr>
            <a:xfrm rot="5400000">
              <a:off x="3697664" y="8185315"/>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4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44" name="Picture 10"/>
          <p:cNvPicPr>
            <a:picLocks noChangeAspect="1"/>
          </p:cNvPicPr>
          <p:nvPr/>
        </p:nvPicPr>
        <p:blipFill>
          <a:blip r:embed="rId4"/>
          <a:srcRect/>
          <a:stretch>
            <a:fillRect/>
          </a:stretch>
        </p:blipFill>
        <p:spPr>
          <a:xfrm>
            <a:off x="11503338" y="-95306"/>
            <a:ext cx="1984232" cy="2192522"/>
          </a:xfrm>
          <a:prstGeom prst="rect">
            <a:avLst/>
          </a:prstGeom>
        </p:spPr>
      </p:pic>
      <p:graphicFrame>
        <p:nvGraphicFramePr>
          <p:cNvPr id="22" name="图表 21">
            <a:extLst>
              <a:ext uri="{FF2B5EF4-FFF2-40B4-BE49-F238E27FC236}">
                <a16:creationId xmlns:a16="http://schemas.microsoft.com/office/drawing/2014/main" id="{A09098E9-C820-4403-8778-6B146D10396C}"/>
              </a:ext>
            </a:extLst>
          </p:cNvPr>
          <p:cNvGraphicFramePr/>
          <p:nvPr>
            <p:extLst>
              <p:ext uri="{D42A27DB-BD31-4B8C-83A1-F6EECF244321}">
                <p14:modId xmlns:p14="http://schemas.microsoft.com/office/powerpoint/2010/main" val="1051118441"/>
              </p:ext>
            </p:extLst>
          </p:nvPr>
        </p:nvGraphicFramePr>
        <p:xfrm>
          <a:off x="1552684" y="2480328"/>
          <a:ext cx="11096516" cy="6053119"/>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3" name="文本框 2"/>
              <p:cNvSpPr txBox="1"/>
              <p:nvPr/>
            </p:nvSpPr>
            <p:spPr>
              <a:xfrm>
                <a:off x="9910457" y="4233855"/>
                <a:ext cx="7848600" cy="528093"/>
              </a:xfrm>
              <a:prstGeom prst="rect">
                <a:avLst/>
              </a:prstGeom>
              <a:solidFill>
                <a:srgbClr val="FFFFFF"/>
              </a:solid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zh-CN" sz="2800" i="1" dirty="0">
                          <a:latin typeface="Cambria Math" panose="02040503050406030204" pitchFamily="18" charset="0"/>
                        </a:rPr>
                        <m:t>𝑛</m:t>
                      </m:r>
                      <m:r>
                        <a:rPr lang="en-US" altLang="zh-CN" sz="2800" i="1" dirty="0">
                          <a:latin typeface="Cambria Math" panose="02040503050406030204" pitchFamily="18" charset="0"/>
                        </a:rPr>
                        <m:t>=−1.061×</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10</m:t>
                          </m:r>
                        </m:e>
                        <m:sup>
                          <m:r>
                            <a:rPr lang="en-US" altLang="zh-CN" sz="2800" i="1" dirty="0">
                              <a:latin typeface="Cambria Math" panose="02040503050406030204" pitchFamily="18" charset="0"/>
                            </a:rPr>
                            <m:t>−6</m:t>
                          </m:r>
                        </m:sup>
                      </m:sSup>
                      <m:r>
                        <a:rPr lang="en-US" altLang="zh-CN" sz="2800" i="1" dirty="0">
                          <a:latin typeface="Cambria Math" panose="02040503050406030204" pitchFamily="18" charset="0"/>
                        </a:rPr>
                        <m:t>𝑇</m:t>
                      </m:r>
                      <m:r>
                        <a:rPr lang="en-US" altLang="zh-CN" sz="2800" i="1" baseline="30000" dirty="0">
                          <a:latin typeface="Cambria Math" panose="02040503050406030204" pitchFamily="18" charset="0"/>
                        </a:rPr>
                        <m:t>2</m:t>
                      </m:r>
                      <m:r>
                        <a:rPr lang="en-US" altLang="zh-CN" sz="2800" i="1" dirty="0">
                          <a:latin typeface="Cambria Math" panose="02040503050406030204" pitchFamily="18" charset="0"/>
                        </a:rPr>
                        <m:t> − 7.039</m:t>
                      </m:r>
                      <m:r>
                        <a:rPr lang="en-US" altLang="zh-CN" sz="2800" i="1" dirty="0">
                          <a:latin typeface="Cambria Math" panose="02040503050406030204" pitchFamily="18" charset="0"/>
                          <a:ea typeface="Cambria Math" panose="02040503050406030204" pitchFamily="18" charset="0"/>
                        </a:rPr>
                        <m:t>×</m:t>
                      </m:r>
                      <m:sSup>
                        <m:sSupPr>
                          <m:ctrlPr>
                            <a:rPr lang="en-US" altLang="zh-CN" sz="2800" i="1" dirty="0">
                              <a:latin typeface="Cambria Math" panose="02040503050406030204" pitchFamily="18" charset="0"/>
                              <a:ea typeface="Cambria Math" panose="02040503050406030204" pitchFamily="18" charset="0"/>
                            </a:rPr>
                          </m:ctrlPr>
                        </m:sSupPr>
                        <m:e>
                          <m:r>
                            <a:rPr lang="en-US" altLang="zh-CN" sz="2800" i="1" dirty="0">
                              <a:latin typeface="Cambria Math" panose="02040503050406030204" pitchFamily="18" charset="0"/>
                              <a:ea typeface="Cambria Math" panose="02040503050406030204" pitchFamily="18" charset="0"/>
                            </a:rPr>
                            <m:t>10</m:t>
                          </m:r>
                        </m:e>
                        <m:sup>
                          <m:r>
                            <a:rPr lang="en-US" altLang="zh-CN" sz="2800" i="1" dirty="0">
                              <a:latin typeface="Cambria Math" panose="02040503050406030204" pitchFamily="18" charset="0"/>
                              <a:ea typeface="Cambria Math" panose="02040503050406030204" pitchFamily="18" charset="0"/>
                            </a:rPr>
                            <m:t>−5</m:t>
                          </m:r>
                        </m:sup>
                      </m:sSup>
                      <m:r>
                        <a:rPr lang="en-US" altLang="zh-CN" sz="2800" i="1" dirty="0">
                          <a:latin typeface="Cambria Math" panose="02040503050406030204" pitchFamily="18" charset="0"/>
                        </a:rPr>
                        <m:t>𝑇</m:t>
                      </m:r>
                      <m:r>
                        <a:rPr lang="en-US" altLang="zh-CN" sz="2800" i="1" dirty="0">
                          <a:latin typeface="Cambria Math" panose="02040503050406030204" pitchFamily="18" charset="0"/>
                        </a:rPr>
                        <m:t> + 1.338</m:t>
                      </m:r>
                    </m:oMath>
                  </m:oMathPara>
                </a14:m>
                <a:endParaRPr lang="en-US" altLang="zh-CN" sz="2800" dirty="0"/>
              </a:p>
            </p:txBody>
          </p:sp>
        </mc:Choice>
        <mc:Fallback xmlns="">
          <p:sp>
            <p:nvSpPr>
              <p:cNvPr id="3" name="文本框 2"/>
              <p:cNvSpPr txBox="1">
                <a:spLocks noRot="1" noChangeAspect="1" noMove="1" noResize="1" noEditPoints="1" noAdjustHandles="1" noChangeArrowheads="1" noChangeShapeType="1" noTextEdit="1"/>
              </p:cNvSpPr>
              <p:nvPr/>
            </p:nvSpPr>
            <p:spPr>
              <a:xfrm>
                <a:off x="9910457" y="4233855"/>
                <a:ext cx="7848600" cy="528093"/>
              </a:xfrm>
              <a:prstGeom prst="rect">
                <a:avLst/>
              </a:prstGeom>
              <a:blipFill>
                <a:blip r:embed="rId6"/>
                <a:stretch>
                  <a:fillRect/>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29506D88-2C96-4A19-9278-89F5559870A9}"/>
              </a:ext>
            </a:extLst>
          </p:cNvPr>
          <p:cNvGrpSpPr/>
          <p:nvPr/>
        </p:nvGrpSpPr>
        <p:grpSpPr>
          <a:xfrm>
            <a:off x="4191000" y="9258300"/>
            <a:ext cx="14097000" cy="976638"/>
            <a:chOff x="929107" y="6545986"/>
            <a:chExt cx="16451298" cy="2326701"/>
          </a:xfrm>
        </p:grpSpPr>
        <p:sp>
          <p:nvSpPr>
            <p:cNvPr id="21" name="箭头: V 形 20">
              <a:extLst>
                <a:ext uri="{FF2B5EF4-FFF2-40B4-BE49-F238E27FC236}">
                  <a16:creationId xmlns:a16="http://schemas.microsoft.com/office/drawing/2014/main" id="{8581D02B-815A-4003-9BE5-7434CBD08171}"/>
                </a:ext>
              </a:extLst>
            </p:cNvPr>
            <p:cNvSpPr/>
            <p:nvPr/>
          </p:nvSpPr>
          <p:spPr>
            <a:xfrm>
              <a:off x="4784836" y="6949198"/>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sp>
          <p:nvSpPr>
            <p:cNvPr id="24" name="箭头: V 形 23">
              <a:extLst>
                <a:ext uri="{FF2B5EF4-FFF2-40B4-BE49-F238E27FC236}">
                  <a16:creationId xmlns:a16="http://schemas.microsoft.com/office/drawing/2014/main" id="{5B01003D-59D9-48DF-AB68-D3553FB1671F}"/>
                </a:ext>
              </a:extLst>
            </p:cNvPr>
            <p:cNvSpPr/>
            <p:nvPr/>
          </p:nvSpPr>
          <p:spPr>
            <a:xfrm>
              <a:off x="13394994" y="6949198"/>
              <a:ext cx="3985411"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25" name="箭头: V 形 24">
              <a:extLst>
                <a:ext uri="{FF2B5EF4-FFF2-40B4-BE49-F238E27FC236}">
                  <a16:creationId xmlns:a16="http://schemas.microsoft.com/office/drawing/2014/main" id="{4BACECF5-F60B-4EDA-A81E-729A378EBD51}"/>
                </a:ext>
              </a:extLst>
            </p:cNvPr>
            <p:cNvSpPr/>
            <p:nvPr/>
          </p:nvSpPr>
          <p:spPr>
            <a:xfrm>
              <a:off x="929107" y="6949198"/>
              <a:ext cx="4130564" cy="1520278"/>
            </a:xfrm>
            <a:prstGeom prst="chevron">
              <a:avLst/>
            </a:prstGeom>
            <a:solidFill>
              <a:srgbClr val="5E5862"/>
            </a:solidFill>
            <a:ln w="9525"/>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光强分布</a:t>
              </a:r>
            </a:p>
          </p:txBody>
        </p:sp>
        <p:sp>
          <p:nvSpPr>
            <p:cNvPr id="23" name="箭头: V 形 22">
              <a:extLst>
                <a:ext uri="{FF2B5EF4-FFF2-40B4-BE49-F238E27FC236}">
                  <a16:creationId xmlns:a16="http://schemas.microsoft.com/office/drawing/2014/main" id="{8E64D3CF-5FAD-40B7-B15E-148EBF0986A0}"/>
                </a:ext>
              </a:extLst>
            </p:cNvPr>
            <p:cNvSpPr/>
            <p:nvPr/>
          </p:nvSpPr>
          <p:spPr>
            <a:xfrm>
              <a:off x="8374406" y="6545986"/>
              <a:ext cx="5360035" cy="2326701"/>
            </a:xfrm>
            <a:prstGeom prst="chevron">
              <a:avLst/>
            </a:prstGeom>
            <a:solidFill>
              <a:srgbClr val="5E5862"/>
            </a:solidFill>
            <a:ln w="76200"/>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grpSp>
      <p:cxnSp>
        <p:nvCxnSpPr>
          <p:cNvPr id="4" name="直接箭头连接符 3">
            <a:extLst>
              <a:ext uri="{FF2B5EF4-FFF2-40B4-BE49-F238E27FC236}">
                <a16:creationId xmlns:a16="http://schemas.microsoft.com/office/drawing/2014/main" id="{B1E951CA-5072-438C-8956-1B7DBB38EEA1}"/>
              </a:ext>
            </a:extLst>
          </p:cNvPr>
          <p:cNvCxnSpPr>
            <a:cxnSpLocks/>
          </p:cNvCxnSpPr>
          <p:nvPr/>
        </p:nvCxnSpPr>
        <p:spPr>
          <a:xfrm flipH="1">
            <a:off x="8610600" y="4761948"/>
            <a:ext cx="1299858" cy="11435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A92BA3F7-941E-43FB-8CD5-A90CFDBCC9F6}"/>
              </a:ext>
            </a:extLst>
          </p:cNvPr>
          <p:cNvSpPr txBox="1"/>
          <p:nvPr/>
        </p:nvSpPr>
        <p:spPr>
          <a:xfrm>
            <a:off x="3326777" y="763905"/>
            <a:ext cx="6583680" cy="646331"/>
          </a:xfrm>
          <a:prstGeom prst="rect">
            <a:avLst/>
          </a:prstGeom>
          <a:noFill/>
        </p:spPr>
        <p:txBody>
          <a:bodyPr wrap="square" rtlCol="0">
            <a:spAutoFit/>
          </a:bodyPr>
          <a:lstStyle/>
          <a:p>
            <a:r>
              <a:rPr lang="en-US" altLang="zh-CN" sz="3600" dirty="0"/>
              <a:t>I.</a:t>
            </a:r>
            <a:r>
              <a:rPr lang="zh-CN" altLang="en-US" sz="3600" dirty="0"/>
              <a:t> 理论模型：折射率函数的拟合</a:t>
            </a:r>
          </a:p>
        </p:txBody>
      </p:sp>
      <p:sp>
        <p:nvSpPr>
          <p:cNvPr id="2" name="灯片编号占位符 1">
            <a:extLst>
              <a:ext uri="{FF2B5EF4-FFF2-40B4-BE49-F238E27FC236}">
                <a16:creationId xmlns:a16="http://schemas.microsoft.com/office/drawing/2014/main" id="{3E136F0D-FB06-416F-9FCF-35322218AB9C}"/>
              </a:ext>
            </a:extLst>
          </p:cNvPr>
          <p:cNvSpPr>
            <a:spLocks noGrp="1"/>
          </p:cNvSpPr>
          <p:nvPr>
            <p:ph type="sldNum" sz="quarter" idx="12"/>
          </p:nvPr>
        </p:nvSpPr>
        <p:spPr/>
        <p:txBody>
          <a:bodyPr/>
          <a:lstStyle/>
          <a:p>
            <a:fld id="{B6F15528-21DE-4FAA-801E-634DDDAF4B2B}" type="slidenum">
              <a:rPr lang="en-US" smtClean="0"/>
              <a:t>18</a:t>
            </a:fld>
            <a:endParaRPr lang="en-US"/>
          </a:p>
        </p:txBody>
      </p:sp>
    </p:spTree>
    <p:extLst>
      <p:ext uri="{BB962C8B-B14F-4D97-AF65-F5344CB8AC3E}">
        <p14:creationId xmlns:p14="http://schemas.microsoft.com/office/powerpoint/2010/main" val="1127792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39" name="组合 38">
            <a:extLst>
              <a:ext uri="{FF2B5EF4-FFF2-40B4-BE49-F238E27FC236}">
                <a16:creationId xmlns:a16="http://schemas.microsoft.com/office/drawing/2014/main" id="{F0576870-4A5E-46C1-B2EE-1CBB98860F0E}"/>
              </a:ext>
            </a:extLst>
          </p:cNvPr>
          <p:cNvGrpSpPr/>
          <p:nvPr/>
        </p:nvGrpSpPr>
        <p:grpSpPr>
          <a:xfrm>
            <a:off x="4191000" y="9258300"/>
            <a:ext cx="14097000" cy="976638"/>
            <a:chOff x="929107" y="6545986"/>
            <a:chExt cx="16451298" cy="2326701"/>
          </a:xfrm>
        </p:grpSpPr>
        <p:sp>
          <p:nvSpPr>
            <p:cNvPr id="40" name="箭头: V 形 39">
              <a:extLst>
                <a:ext uri="{FF2B5EF4-FFF2-40B4-BE49-F238E27FC236}">
                  <a16:creationId xmlns:a16="http://schemas.microsoft.com/office/drawing/2014/main" id="{6FF0410C-2F73-48C5-B995-C5001B1DC1C1}"/>
                </a:ext>
              </a:extLst>
            </p:cNvPr>
            <p:cNvSpPr/>
            <p:nvPr/>
          </p:nvSpPr>
          <p:spPr>
            <a:xfrm>
              <a:off x="4784836" y="6949198"/>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sp>
          <p:nvSpPr>
            <p:cNvPr id="41" name="箭头: V 形 40">
              <a:extLst>
                <a:ext uri="{FF2B5EF4-FFF2-40B4-BE49-F238E27FC236}">
                  <a16:creationId xmlns:a16="http://schemas.microsoft.com/office/drawing/2014/main" id="{4407AF93-BF8A-406A-9F2C-8924B588C177}"/>
                </a:ext>
              </a:extLst>
            </p:cNvPr>
            <p:cNvSpPr/>
            <p:nvPr/>
          </p:nvSpPr>
          <p:spPr>
            <a:xfrm>
              <a:off x="13394994" y="6949198"/>
              <a:ext cx="3985411"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42" name="箭头: V 形 41">
              <a:extLst>
                <a:ext uri="{FF2B5EF4-FFF2-40B4-BE49-F238E27FC236}">
                  <a16:creationId xmlns:a16="http://schemas.microsoft.com/office/drawing/2014/main" id="{F0D48DE6-928F-4C3E-B90E-88C06E8C1432}"/>
                </a:ext>
              </a:extLst>
            </p:cNvPr>
            <p:cNvSpPr/>
            <p:nvPr/>
          </p:nvSpPr>
          <p:spPr>
            <a:xfrm>
              <a:off x="929107" y="6949198"/>
              <a:ext cx="4130564" cy="1520278"/>
            </a:xfrm>
            <a:prstGeom prst="chevron">
              <a:avLst/>
            </a:prstGeom>
            <a:solidFill>
              <a:srgbClr val="5E5862"/>
            </a:solidFill>
            <a:ln w="9525"/>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光强分布</a:t>
              </a:r>
            </a:p>
          </p:txBody>
        </p:sp>
        <p:sp>
          <p:nvSpPr>
            <p:cNvPr id="43" name="箭头: V 形 42">
              <a:extLst>
                <a:ext uri="{FF2B5EF4-FFF2-40B4-BE49-F238E27FC236}">
                  <a16:creationId xmlns:a16="http://schemas.microsoft.com/office/drawing/2014/main" id="{F3212DEA-9EA9-43CB-BC89-2D1F0A035F3D}"/>
                </a:ext>
              </a:extLst>
            </p:cNvPr>
            <p:cNvSpPr/>
            <p:nvPr/>
          </p:nvSpPr>
          <p:spPr>
            <a:xfrm>
              <a:off x="8374406" y="6545986"/>
              <a:ext cx="5360035" cy="2326701"/>
            </a:xfrm>
            <a:prstGeom prst="chevron">
              <a:avLst/>
            </a:prstGeom>
            <a:solidFill>
              <a:srgbClr val="5E5862"/>
            </a:solidFill>
            <a:ln w="76200"/>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grpSp>
      <p:graphicFrame>
        <p:nvGraphicFramePr>
          <p:cNvPr id="45" name="图表 44">
            <a:extLst>
              <a:ext uri="{FF2B5EF4-FFF2-40B4-BE49-F238E27FC236}">
                <a16:creationId xmlns:a16="http://schemas.microsoft.com/office/drawing/2014/main" id="{2FFE0837-CCFA-468F-BA8C-91B24897EA6A}"/>
              </a:ext>
            </a:extLst>
          </p:cNvPr>
          <p:cNvGraphicFramePr/>
          <p:nvPr>
            <p:extLst>
              <p:ext uri="{D42A27DB-BD31-4B8C-83A1-F6EECF244321}">
                <p14:modId xmlns:p14="http://schemas.microsoft.com/office/powerpoint/2010/main" val="1009336594"/>
              </p:ext>
            </p:extLst>
          </p:nvPr>
        </p:nvGraphicFramePr>
        <p:xfrm>
          <a:off x="2293101" y="5466262"/>
          <a:ext cx="5479299" cy="3944438"/>
        </p:xfrm>
        <a:graphic>
          <a:graphicData uri="http://schemas.openxmlformats.org/drawingml/2006/chart">
            <c:chart xmlns:c="http://schemas.openxmlformats.org/drawingml/2006/chart" xmlns:r="http://schemas.openxmlformats.org/officeDocument/2006/relationships" r:id="rId5"/>
          </a:graphicData>
        </a:graphic>
      </p:graphicFrame>
      <p:sp>
        <p:nvSpPr>
          <p:cNvPr id="5" name="文本框 4">
            <a:extLst>
              <a:ext uri="{FF2B5EF4-FFF2-40B4-BE49-F238E27FC236}">
                <a16:creationId xmlns:a16="http://schemas.microsoft.com/office/drawing/2014/main" id="{4F1D66F7-5BBA-4422-BF1A-7A8AB075EB4B}"/>
              </a:ext>
            </a:extLst>
          </p:cNvPr>
          <p:cNvSpPr txBox="1"/>
          <p:nvPr/>
        </p:nvSpPr>
        <p:spPr>
          <a:xfrm>
            <a:off x="3610718" y="2057825"/>
            <a:ext cx="3057247" cy="523220"/>
          </a:xfrm>
          <a:prstGeom prst="rect">
            <a:avLst/>
          </a:prstGeom>
          <a:noFill/>
        </p:spPr>
        <p:txBody>
          <a:bodyPr wrap="none" rtlCol="0">
            <a:spAutoFit/>
          </a:bodyPr>
          <a:lstStyle/>
          <a:p>
            <a:r>
              <a:rPr lang="zh-CN" altLang="en-US" sz="2800" dirty="0"/>
              <a:t>酱油薄层温度分布</a:t>
            </a:r>
          </a:p>
        </p:txBody>
      </p:sp>
      <p:sp>
        <p:nvSpPr>
          <p:cNvPr id="6" name="左大括号 5">
            <a:extLst>
              <a:ext uri="{FF2B5EF4-FFF2-40B4-BE49-F238E27FC236}">
                <a16:creationId xmlns:a16="http://schemas.microsoft.com/office/drawing/2014/main" id="{C9459248-B963-44AF-9CF8-9CC687D7A740}"/>
              </a:ext>
            </a:extLst>
          </p:cNvPr>
          <p:cNvSpPr/>
          <p:nvPr/>
        </p:nvSpPr>
        <p:spPr>
          <a:xfrm rot="10800000">
            <a:off x="8009447" y="2995091"/>
            <a:ext cx="1115653" cy="5188922"/>
          </a:xfrm>
          <a:prstGeom prst="leftBrace">
            <a:avLst>
              <a:gd name="adj1" fmla="val 46035"/>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箭头: 燕尾形 6">
            <a:extLst>
              <a:ext uri="{FF2B5EF4-FFF2-40B4-BE49-F238E27FC236}">
                <a16:creationId xmlns:a16="http://schemas.microsoft.com/office/drawing/2014/main" id="{7494423F-0A1A-4C8D-810B-EFA78BEAEFDD}"/>
              </a:ext>
            </a:extLst>
          </p:cNvPr>
          <p:cNvSpPr/>
          <p:nvPr/>
        </p:nvSpPr>
        <p:spPr>
          <a:xfrm>
            <a:off x="9125100" y="5143500"/>
            <a:ext cx="1695300" cy="914400"/>
          </a:xfrm>
          <a:prstGeom prst="notchedRightArrow">
            <a:avLst/>
          </a:prstGeom>
          <a:solidFill>
            <a:schemeClr val="bg1">
              <a:lumMod val="75000"/>
            </a:schemeClr>
          </a:solidFill>
          <a:ln>
            <a:solidFill>
              <a:srgbClr val="05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9DBE842-D05E-4751-937C-67D23A751035}"/>
              </a:ext>
            </a:extLst>
          </p:cNvPr>
          <p:cNvSpPr txBox="1"/>
          <p:nvPr/>
        </p:nvSpPr>
        <p:spPr>
          <a:xfrm>
            <a:off x="12131095" y="2151583"/>
            <a:ext cx="3940210" cy="584775"/>
          </a:xfrm>
          <a:prstGeom prst="rect">
            <a:avLst/>
          </a:prstGeom>
          <a:noFill/>
        </p:spPr>
        <p:txBody>
          <a:bodyPr wrap="square" rtlCol="0">
            <a:spAutoFit/>
          </a:bodyPr>
          <a:lstStyle/>
          <a:p>
            <a:r>
              <a:rPr lang="zh-CN" altLang="en-US" sz="3200" dirty="0"/>
              <a:t>酱油薄层折射率分布</a:t>
            </a:r>
          </a:p>
        </p:txBody>
      </p:sp>
      <p:pic>
        <p:nvPicPr>
          <p:cNvPr id="4" name="图片 3">
            <a:extLst>
              <a:ext uri="{FF2B5EF4-FFF2-40B4-BE49-F238E27FC236}">
                <a16:creationId xmlns:a16="http://schemas.microsoft.com/office/drawing/2014/main" id="{4BCBC7E4-D7B8-4B85-9F4B-F9281C2C4DC9}"/>
              </a:ext>
            </a:extLst>
          </p:cNvPr>
          <p:cNvPicPr>
            <a:picLocks noChangeAspect="1"/>
          </p:cNvPicPr>
          <p:nvPr/>
        </p:nvPicPr>
        <p:blipFill rotWithShape="1">
          <a:blip r:embed="rId6"/>
          <a:srcRect l="27501" t="5967" r="18999"/>
          <a:stretch/>
        </p:blipFill>
        <p:spPr>
          <a:xfrm>
            <a:off x="11034398" y="2716155"/>
            <a:ext cx="6653227" cy="5722620"/>
          </a:xfrm>
          <a:prstGeom prst="rect">
            <a:avLst/>
          </a:prstGeom>
        </p:spPr>
      </p:pic>
      <p:pic>
        <p:nvPicPr>
          <p:cNvPr id="23" name="图片 22">
            <a:extLst>
              <a:ext uri="{FF2B5EF4-FFF2-40B4-BE49-F238E27FC236}">
                <a16:creationId xmlns:a16="http://schemas.microsoft.com/office/drawing/2014/main" id="{7781DC09-442B-4C2E-A33C-07759168B60E}"/>
              </a:ext>
            </a:extLst>
          </p:cNvPr>
          <p:cNvPicPr>
            <a:picLocks noChangeAspect="1"/>
          </p:cNvPicPr>
          <p:nvPr/>
        </p:nvPicPr>
        <p:blipFill rotWithShape="1">
          <a:blip r:embed="rId7"/>
          <a:srcRect l="27501" t="5969" r="22000"/>
          <a:stretch/>
        </p:blipFill>
        <p:spPr>
          <a:xfrm>
            <a:off x="3460511" y="2552700"/>
            <a:ext cx="3397489" cy="3095855"/>
          </a:xfrm>
          <a:prstGeom prst="rect">
            <a:avLst/>
          </a:prstGeom>
        </p:spPr>
      </p:pic>
      <p:sp>
        <p:nvSpPr>
          <p:cNvPr id="25" name="文本框 24">
            <a:extLst>
              <a:ext uri="{FF2B5EF4-FFF2-40B4-BE49-F238E27FC236}">
                <a16:creationId xmlns:a16="http://schemas.microsoft.com/office/drawing/2014/main" id="{7B414B9C-E97D-41D7-BAC7-5CEE4DAB60C1}"/>
              </a:ext>
            </a:extLst>
          </p:cNvPr>
          <p:cNvSpPr txBox="1"/>
          <p:nvPr/>
        </p:nvSpPr>
        <p:spPr>
          <a:xfrm>
            <a:off x="3326777" y="763905"/>
            <a:ext cx="6583680" cy="646331"/>
          </a:xfrm>
          <a:prstGeom prst="rect">
            <a:avLst/>
          </a:prstGeom>
          <a:noFill/>
        </p:spPr>
        <p:txBody>
          <a:bodyPr wrap="square" rtlCol="0">
            <a:spAutoFit/>
          </a:bodyPr>
          <a:lstStyle/>
          <a:p>
            <a:r>
              <a:rPr lang="en-US" altLang="zh-CN" sz="3600" dirty="0"/>
              <a:t>I.</a:t>
            </a:r>
            <a:r>
              <a:rPr lang="zh-CN" altLang="en-US" sz="3600" dirty="0"/>
              <a:t> 理论模型：折射率分布的求解</a:t>
            </a:r>
          </a:p>
        </p:txBody>
      </p:sp>
      <p:sp>
        <p:nvSpPr>
          <p:cNvPr id="2" name="灯片编号占位符 1">
            <a:extLst>
              <a:ext uri="{FF2B5EF4-FFF2-40B4-BE49-F238E27FC236}">
                <a16:creationId xmlns:a16="http://schemas.microsoft.com/office/drawing/2014/main" id="{CC696E5A-B4A6-49AD-84AA-92568EB0222A}"/>
              </a:ext>
            </a:extLst>
          </p:cNvPr>
          <p:cNvSpPr>
            <a:spLocks noGrp="1"/>
          </p:cNvSpPr>
          <p:nvPr>
            <p:ph type="sldNum" sz="quarter" idx="12"/>
          </p:nvPr>
        </p:nvSpPr>
        <p:spPr/>
        <p:txBody>
          <a:bodyPr/>
          <a:lstStyle/>
          <a:p>
            <a:fld id="{B6F15528-21DE-4FAA-801E-634DDDAF4B2B}" type="slidenum">
              <a:rPr lang="en-US" smtClean="0"/>
              <a:t>19</a:t>
            </a:fld>
            <a:endParaRPr lang="en-US"/>
          </a:p>
        </p:txBody>
      </p:sp>
    </p:spTree>
    <p:extLst>
      <p:ext uri="{BB962C8B-B14F-4D97-AF65-F5344CB8AC3E}">
        <p14:creationId xmlns:p14="http://schemas.microsoft.com/office/powerpoint/2010/main" val="54635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D7582"/>
        </a:solidFill>
        <a:effectLst/>
      </p:bgPr>
    </p:bg>
    <p:spTree>
      <p:nvGrpSpPr>
        <p:cNvPr id="1" name=""/>
        <p:cNvGrpSpPr/>
        <p:nvPr/>
      </p:nvGrpSpPr>
      <p:grpSpPr>
        <a:xfrm>
          <a:off x="0" y="0"/>
          <a:ext cx="0" cy="0"/>
          <a:chOff x="0" y="0"/>
          <a:chExt cx="0" cy="0"/>
        </a:xfrm>
      </p:grpSpPr>
      <p:sp>
        <p:nvSpPr>
          <p:cNvPr id="43" name="空心弧 42">
            <a:extLst>
              <a:ext uri="{FF2B5EF4-FFF2-40B4-BE49-F238E27FC236}">
                <a16:creationId xmlns:a16="http://schemas.microsoft.com/office/drawing/2014/main" id="{4FB06867-79FE-4B69-B72D-CA9DC5D5AD65}"/>
              </a:ext>
            </a:extLst>
          </p:cNvPr>
          <p:cNvSpPr/>
          <p:nvPr/>
        </p:nvSpPr>
        <p:spPr>
          <a:xfrm rot="3600000">
            <a:off x="-50116689" y="-19705294"/>
            <a:ext cx="52288385" cy="52288385"/>
          </a:xfrm>
          <a:prstGeom prst="blockArc">
            <a:avLst>
              <a:gd name="adj1" fmla="val 10800000"/>
              <a:gd name="adj2" fmla="val 3146810"/>
              <a:gd name="adj3" fmla="val 3619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Group 2"/>
          <p:cNvGrpSpPr/>
          <p:nvPr/>
        </p:nvGrpSpPr>
        <p:grpSpPr>
          <a:xfrm flipH="1" flipV="1">
            <a:off x="10744200" y="-5068793"/>
            <a:ext cx="10393305" cy="14405928"/>
            <a:chOff x="0" y="-1922457"/>
            <a:chExt cx="11419340" cy="15828091"/>
          </a:xfrm>
        </p:grpSpPr>
        <p:grpSp>
          <p:nvGrpSpPr>
            <p:cNvPr id="3" name="Group 3"/>
            <p:cNvGrpSpPr/>
            <p:nvPr/>
          </p:nvGrpSpPr>
          <p:grpSpPr>
            <a:xfrm rot="-10800000">
              <a:off x="0" y="2486294"/>
              <a:ext cx="11419340" cy="1141934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5" name="AutoShape 5"/>
            <p:cNvSpPr/>
            <p:nvPr/>
          </p:nvSpPr>
          <p:spPr>
            <a:xfrm rot="-10800000">
              <a:off x="8623280" y="0"/>
              <a:ext cx="176770" cy="7954649"/>
            </a:xfrm>
            <a:prstGeom prst="rect">
              <a:avLst/>
            </a:prstGeom>
            <a:solidFill>
              <a:srgbClr val="05070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6" name="AutoShape 6"/>
            <p:cNvSpPr/>
            <p:nvPr/>
          </p:nvSpPr>
          <p:spPr>
            <a:xfrm rot="10800000">
              <a:off x="7726224" y="-1922457"/>
              <a:ext cx="176770" cy="7954649"/>
            </a:xfrm>
            <a:prstGeom prst="rect">
              <a:avLst/>
            </a:prstGeom>
            <a:solidFill>
              <a:srgbClr val="05070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pic>
        <p:nvPicPr>
          <p:cNvPr id="1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14" name="Picture 10"/>
          <p:cNvPicPr>
            <a:picLocks noChangeAspect="1"/>
          </p:cNvPicPr>
          <p:nvPr/>
        </p:nvPicPr>
        <p:blipFill>
          <a:blip r:embed="rId4"/>
          <a:srcRect/>
          <a:stretch>
            <a:fillRect/>
          </a:stretch>
        </p:blipFill>
        <p:spPr>
          <a:xfrm>
            <a:off x="11503338" y="-95306"/>
            <a:ext cx="1984232" cy="2192522"/>
          </a:xfrm>
          <a:prstGeom prst="rect">
            <a:avLst/>
          </a:prstGeom>
        </p:spPr>
      </p:pic>
      <p:sp>
        <p:nvSpPr>
          <p:cNvPr id="20" name="TextBox 8">
            <a:extLst>
              <a:ext uri="{FF2B5EF4-FFF2-40B4-BE49-F238E27FC236}">
                <a16:creationId xmlns:a16="http://schemas.microsoft.com/office/drawing/2014/main" id="{0AB254D1-F122-486B-BE6C-D14689EF4623}"/>
              </a:ext>
            </a:extLst>
          </p:cNvPr>
          <p:cNvSpPr txBox="1"/>
          <p:nvPr/>
        </p:nvSpPr>
        <p:spPr>
          <a:xfrm>
            <a:off x="3205390" y="2510944"/>
            <a:ext cx="8572896" cy="1029064"/>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chemeClr val="bg1"/>
                </a:solidFill>
                <a:effectLst/>
                <a:uLnTx/>
                <a:uFillTx/>
                <a:latin typeface="汉仪文黑-65W" panose="00020600040101010101" pitchFamily="18" charset="-122"/>
                <a:ea typeface="汉仪文黑-65W" panose="00020600040101010101" pitchFamily="18" charset="-122"/>
                <a:cs typeface="+mn-ea"/>
                <a:sym typeface="+mn-lt"/>
              </a:rPr>
              <a:t>题目概述</a:t>
            </a:r>
            <a:endParaRPr kumimoji="0" lang="en-US" sz="6000" b="1" i="0" u="none" strike="noStrike" kern="1200" cap="none" spc="0" normalizeH="0" baseline="0" noProof="0" dirty="0">
              <a:ln>
                <a:noFill/>
              </a:ln>
              <a:solidFill>
                <a:schemeClr val="bg1"/>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23" name="TextBox 8">
            <a:extLst>
              <a:ext uri="{FF2B5EF4-FFF2-40B4-BE49-F238E27FC236}">
                <a16:creationId xmlns:a16="http://schemas.microsoft.com/office/drawing/2014/main" id="{10BE35A6-E7ED-4961-87B1-2978BFB091B7}"/>
              </a:ext>
            </a:extLst>
          </p:cNvPr>
          <p:cNvSpPr txBox="1"/>
          <p:nvPr/>
        </p:nvSpPr>
        <p:spPr>
          <a:xfrm>
            <a:off x="2699941" y="726438"/>
            <a:ext cx="8572896" cy="1150892"/>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lang="zh-CN" altLang="en-US" sz="8000" b="1" dirty="0">
                <a:latin typeface="汉仪文黑-65W" panose="00020600040101010101" pitchFamily="18" charset="-122"/>
                <a:ea typeface="汉仪文黑-65W" panose="00020600040101010101" pitchFamily="18" charset="-122"/>
                <a:cs typeface="+mn-ea"/>
                <a:sym typeface="+mn-lt"/>
              </a:rPr>
              <a:t>报告纲要</a:t>
            </a:r>
            <a:endParaRPr kumimoji="0" lang="en-US" sz="8000" b="1" i="0" u="none" strike="noStrike" kern="1200" cap="none" spc="0" normalizeH="0" baseline="0" noProof="0" dirty="0">
              <a:ln>
                <a:noFill/>
              </a:ln>
              <a:effectLst/>
              <a:uLnTx/>
              <a:uFillTx/>
              <a:latin typeface="汉仪文黑-65W" panose="00020600040101010101" pitchFamily="18" charset="-122"/>
              <a:ea typeface="汉仪文黑-65W" panose="00020600040101010101" pitchFamily="18" charset="-122"/>
              <a:cs typeface="+mn-ea"/>
              <a:sym typeface="+mn-lt"/>
            </a:endParaRPr>
          </a:p>
        </p:txBody>
      </p:sp>
      <p:sp>
        <p:nvSpPr>
          <p:cNvPr id="27" name="TextBox 8">
            <a:extLst>
              <a:ext uri="{FF2B5EF4-FFF2-40B4-BE49-F238E27FC236}">
                <a16:creationId xmlns:a16="http://schemas.microsoft.com/office/drawing/2014/main" id="{8C591001-94CA-4FC2-BE55-E01E0A9568CE}"/>
              </a:ext>
            </a:extLst>
          </p:cNvPr>
          <p:cNvSpPr txBox="1"/>
          <p:nvPr/>
        </p:nvSpPr>
        <p:spPr>
          <a:xfrm>
            <a:off x="3168239" y="4495436"/>
            <a:ext cx="8572896" cy="1029064"/>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lang="zh-CN" altLang="en-US" sz="4000" b="1" dirty="0">
                <a:solidFill>
                  <a:schemeClr val="bg1"/>
                </a:solidFill>
                <a:latin typeface="汉仪文黑-65W" panose="00020600040101010101" pitchFamily="18" charset="-122"/>
                <a:ea typeface="汉仪文黑-65W" panose="00020600040101010101" pitchFamily="18" charset="-122"/>
                <a:cs typeface="+mn-ea"/>
                <a:sym typeface="+mn-lt"/>
              </a:rPr>
              <a:t>实验现象</a:t>
            </a:r>
            <a:endParaRPr kumimoji="0" lang="en-US" sz="6000" b="1" i="0" u="none" strike="noStrike" kern="1200" cap="none" spc="0" normalizeH="0" baseline="0" noProof="0" dirty="0">
              <a:ln>
                <a:noFill/>
              </a:ln>
              <a:solidFill>
                <a:schemeClr val="bg1"/>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30" name="TextBox 8">
            <a:extLst>
              <a:ext uri="{FF2B5EF4-FFF2-40B4-BE49-F238E27FC236}">
                <a16:creationId xmlns:a16="http://schemas.microsoft.com/office/drawing/2014/main" id="{5B391EA0-C5F8-48E0-8646-6F2EDC9CB7F7}"/>
              </a:ext>
            </a:extLst>
          </p:cNvPr>
          <p:cNvSpPr txBox="1"/>
          <p:nvPr/>
        </p:nvSpPr>
        <p:spPr>
          <a:xfrm>
            <a:off x="3168239" y="6438900"/>
            <a:ext cx="8572896" cy="1029064"/>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lang="zh-CN" altLang="en-US" sz="4000" b="1" dirty="0">
                <a:solidFill>
                  <a:schemeClr val="bg1"/>
                </a:solidFill>
                <a:latin typeface="汉仪文黑-65W" panose="00020600040101010101" pitchFamily="18" charset="-122"/>
                <a:ea typeface="汉仪文黑-65W" panose="00020600040101010101" pitchFamily="18" charset="-122"/>
                <a:cs typeface="+mn-ea"/>
                <a:sym typeface="+mn-lt"/>
              </a:rPr>
              <a:t>理论模型</a:t>
            </a:r>
            <a:endParaRPr kumimoji="0" lang="en-US" sz="6000" b="1" i="0" u="none" strike="noStrike" kern="1200" cap="none" spc="0" normalizeH="0" baseline="0" noProof="0" dirty="0">
              <a:ln>
                <a:noFill/>
              </a:ln>
              <a:solidFill>
                <a:schemeClr val="bg1"/>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33" name="TextBox 8">
            <a:extLst>
              <a:ext uri="{FF2B5EF4-FFF2-40B4-BE49-F238E27FC236}">
                <a16:creationId xmlns:a16="http://schemas.microsoft.com/office/drawing/2014/main" id="{B8C48DAB-0211-48E0-8111-680FCC9A5DAA}"/>
              </a:ext>
            </a:extLst>
          </p:cNvPr>
          <p:cNvSpPr txBox="1"/>
          <p:nvPr/>
        </p:nvSpPr>
        <p:spPr>
          <a:xfrm>
            <a:off x="3168239" y="8572500"/>
            <a:ext cx="8572896" cy="1029064"/>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lang="zh-CN" altLang="en-US" sz="4000" b="1" dirty="0">
                <a:solidFill>
                  <a:schemeClr val="bg1"/>
                </a:solidFill>
                <a:latin typeface="汉仪文黑-65W" panose="00020600040101010101" pitchFamily="18" charset="-122"/>
                <a:ea typeface="汉仪文黑-65W" panose="00020600040101010101" pitchFamily="18" charset="-122"/>
                <a:cs typeface="+mn-ea"/>
                <a:sym typeface="+mn-lt"/>
              </a:rPr>
              <a:t>分析和讨论</a:t>
            </a:r>
            <a:endParaRPr kumimoji="0" lang="en-US" sz="6000" b="1" i="0" u="none" strike="noStrike" kern="1200" cap="none" spc="0" normalizeH="0" baseline="0" noProof="0" dirty="0">
              <a:ln>
                <a:noFill/>
              </a:ln>
              <a:solidFill>
                <a:schemeClr val="bg1"/>
              </a:solidFill>
              <a:effectLst/>
              <a:uLnTx/>
              <a:uFillTx/>
              <a:latin typeface="汉仪文黑-65W" panose="00020600040101010101" pitchFamily="18" charset="-122"/>
              <a:ea typeface="汉仪文黑-65W" panose="00020600040101010101" pitchFamily="18" charset="-122"/>
              <a:cs typeface="+mn-ea"/>
              <a:sym typeface="+mn-lt"/>
            </a:endParaRPr>
          </a:p>
        </p:txBody>
      </p:sp>
      <p:grpSp>
        <p:nvGrpSpPr>
          <p:cNvPr id="34" name="Group 3">
            <a:extLst>
              <a:ext uri="{FF2B5EF4-FFF2-40B4-BE49-F238E27FC236}">
                <a16:creationId xmlns:a16="http://schemas.microsoft.com/office/drawing/2014/main" id="{39C1DF33-9585-4F23-B00E-379938D46C70}"/>
              </a:ext>
            </a:extLst>
          </p:cNvPr>
          <p:cNvGrpSpPr/>
          <p:nvPr/>
        </p:nvGrpSpPr>
        <p:grpSpPr>
          <a:xfrm flipH="1">
            <a:off x="1683897" y="2523964"/>
            <a:ext cx="1016044" cy="1016044"/>
            <a:chOff x="0" y="0"/>
            <a:chExt cx="6350000" cy="6350000"/>
          </a:xfrm>
          <a:solidFill>
            <a:schemeClr val="bg1">
              <a:lumMod val="75000"/>
            </a:schemeClr>
          </a:solidFill>
        </p:grpSpPr>
        <p:sp>
          <p:nvSpPr>
            <p:cNvPr id="35" name="Freeform 4">
              <a:extLst>
                <a:ext uri="{FF2B5EF4-FFF2-40B4-BE49-F238E27FC236}">
                  <a16:creationId xmlns:a16="http://schemas.microsoft.com/office/drawing/2014/main" id="{8E9E1FD5-E5D9-47A9-BD62-000F8839560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36" name="Group 3">
            <a:extLst>
              <a:ext uri="{FF2B5EF4-FFF2-40B4-BE49-F238E27FC236}">
                <a16:creationId xmlns:a16="http://schemas.microsoft.com/office/drawing/2014/main" id="{66DDF4D9-ACC1-4D3F-A403-4CABBAA598CA}"/>
              </a:ext>
            </a:extLst>
          </p:cNvPr>
          <p:cNvGrpSpPr/>
          <p:nvPr/>
        </p:nvGrpSpPr>
        <p:grpSpPr>
          <a:xfrm flipH="1">
            <a:off x="1707030" y="4672826"/>
            <a:ext cx="1016044" cy="1016044"/>
            <a:chOff x="0" y="0"/>
            <a:chExt cx="6350000" cy="6350000"/>
          </a:xfrm>
          <a:solidFill>
            <a:schemeClr val="bg1">
              <a:lumMod val="75000"/>
            </a:schemeClr>
          </a:solidFill>
        </p:grpSpPr>
        <p:sp>
          <p:nvSpPr>
            <p:cNvPr id="37" name="Freeform 4">
              <a:extLst>
                <a:ext uri="{FF2B5EF4-FFF2-40B4-BE49-F238E27FC236}">
                  <a16:creationId xmlns:a16="http://schemas.microsoft.com/office/drawing/2014/main" id="{651E2CF2-8F2B-49AE-A6D5-941D507CF43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38" name="Group 3">
            <a:extLst>
              <a:ext uri="{FF2B5EF4-FFF2-40B4-BE49-F238E27FC236}">
                <a16:creationId xmlns:a16="http://schemas.microsoft.com/office/drawing/2014/main" id="{5B9F8869-C386-4134-BE80-736E4BF9F02F}"/>
              </a:ext>
            </a:extLst>
          </p:cNvPr>
          <p:cNvGrpSpPr/>
          <p:nvPr/>
        </p:nvGrpSpPr>
        <p:grpSpPr>
          <a:xfrm flipH="1">
            <a:off x="1691752" y="6571368"/>
            <a:ext cx="1016044" cy="1016044"/>
            <a:chOff x="0" y="0"/>
            <a:chExt cx="6350000" cy="6350000"/>
          </a:xfrm>
          <a:solidFill>
            <a:schemeClr val="bg1">
              <a:lumMod val="75000"/>
            </a:schemeClr>
          </a:solidFill>
        </p:grpSpPr>
        <p:sp>
          <p:nvSpPr>
            <p:cNvPr id="39" name="Freeform 4">
              <a:extLst>
                <a:ext uri="{FF2B5EF4-FFF2-40B4-BE49-F238E27FC236}">
                  <a16:creationId xmlns:a16="http://schemas.microsoft.com/office/drawing/2014/main" id="{2176B08B-A5C4-4638-9DE6-D9BD48E6A37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40" name="Group 3">
            <a:extLst>
              <a:ext uri="{FF2B5EF4-FFF2-40B4-BE49-F238E27FC236}">
                <a16:creationId xmlns:a16="http://schemas.microsoft.com/office/drawing/2014/main" id="{78560A0D-3296-481D-AC9D-CD6A5615B269}"/>
              </a:ext>
            </a:extLst>
          </p:cNvPr>
          <p:cNvGrpSpPr/>
          <p:nvPr/>
        </p:nvGrpSpPr>
        <p:grpSpPr>
          <a:xfrm flipH="1">
            <a:off x="1707030" y="8720230"/>
            <a:ext cx="1016044" cy="1016044"/>
            <a:chOff x="0" y="0"/>
            <a:chExt cx="6350000" cy="6350000"/>
          </a:xfrm>
          <a:solidFill>
            <a:schemeClr val="bg1">
              <a:lumMod val="75000"/>
            </a:schemeClr>
          </a:solidFill>
        </p:grpSpPr>
        <p:sp>
          <p:nvSpPr>
            <p:cNvPr id="41" name="Freeform 4">
              <a:extLst>
                <a:ext uri="{FF2B5EF4-FFF2-40B4-BE49-F238E27FC236}">
                  <a16:creationId xmlns:a16="http://schemas.microsoft.com/office/drawing/2014/main" id="{BED4BCB1-6435-406E-A37C-13700E9208F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7" name="灯片编号占位符 6">
            <a:extLst>
              <a:ext uri="{FF2B5EF4-FFF2-40B4-BE49-F238E27FC236}">
                <a16:creationId xmlns:a16="http://schemas.microsoft.com/office/drawing/2014/main" id="{4B5A3DE4-C759-4D28-B4D0-C1BF3570490D}"/>
              </a:ext>
            </a:extLst>
          </p:cNvPr>
          <p:cNvSpPr>
            <a:spLocks noGrp="1"/>
          </p:cNvSpPr>
          <p:nvPr>
            <p:ph type="sldNum" sz="quarter" idx="12"/>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2446751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23" name="组合 22">
            <a:extLst>
              <a:ext uri="{FF2B5EF4-FFF2-40B4-BE49-F238E27FC236}">
                <a16:creationId xmlns:a16="http://schemas.microsoft.com/office/drawing/2014/main" id="{51391410-29F5-43AC-8D88-B61772C0F09B}"/>
              </a:ext>
            </a:extLst>
          </p:cNvPr>
          <p:cNvGrpSpPr/>
          <p:nvPr/>
        </p:nvGrpSpPr>
        <p:grpSpPr>
          <a:xfrm>
            <a:off x="3886200" y="9536991"/>
            <a:ext cx="14339530" cy="728778"/>
            <a:chOff x="929107" y="6841232"/>
            <a:chExt cx="16734332" cy="1736210"/>
          </a:xfrm>
        </p:grpSpPr>
        <p:sp>
          <p:nvSpPr>
            <p:cNvPr id="25" name="箭头: V 形 24">
              <a:extLst>
                <a:ext uri="{FF2B5EF4-FFF2-40B4-BE49-F238E27FC236}">
                  <a16:creationId xmlns:a16="http://schemas.microsoft.com/office/drawing/2014/main" id="{B041D643-17EF-4E5E-BC8F-4CC078C6F887}"/>
                </a:ext>
              </a:extLst>
            </p:cNvPr>
            <p:cNvSpPr/>
            <p:nvPr/>
          </p:nvSpPr>
          <p:spPr>
            <a:xfrm>
              <a:off x="4784836" y="6949198"/>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sp>
          <p:nvSpPr>
            <p:cNvPr id="26" name="箭头: V 形 25">
              <a:extLst>
                <a:ext uri="{FF2B5EF4-FFF2-40B4-BE49-F238E27FC236}">
                  <a16:creationId xmlns:a16="http://schemas.microsoft.com/office/drawing/2014/main" id="{4746E71B-9C60-4219-9A6D-5D203BBD350D}"/>
                </a:ext>
              </a:extLst>
            </p:cNvPr>
            <p:cNvSpPr/>
            <p:nvPr/>
          </p:nvSpPr>
          <p:spPr>
            <a:xfrm>
              <a:off x="8641586" y="6949198"/>
              <a:ext cx="5003529"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sp>
          <p:nvSpPr>
            <p:cNvPr id="27" name="箭头: V 形 26">
              <a:extLst>
                <a:ext uri="{FF2B5EF4-FFF2-40B4-BE49-F238E27FC236}">
                  <a16:creationId xmlns:a16="http://schemas.microsoft.com/office/drawing/2014/main" id="{F8324A53-6FCA-4182-A0D4-ED85B5352895}"/>
                </a:ext>
              </a:extLst>
            </p:cNvPr>
            <p:cNvSpPr/>
            <p:nvPr/>
          </p:nvSpPr>
          <p:spPr>
            <a:xfrm>
              <a:off x="13111960" y="6841232"/>
              <a:ext cx="4551479" cy="1736210"/>
            </a:xfrm>
            <a:prstGeom prst="chevron">
              <a:avLst/>
            </a:prstGeom>
            <a:solidFill>
              <a:srgbClr val="5E5862"/>
            </a:solidFill>
            <a:ln w="76200"/>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38" name="箭头: V 形 37">
              <a:extLst>
                <a:ext uri="{FF2B5EF4-FFF2-40B4-BE49-F238E27FC236}">
                  <a16:creationId xmlns:a16="http://schemas.microsoft.com/office/drawing/2014/main" id="{06A9C9EC-9DF2-4277-8D50-AF002820D7D9}"/>
                </a:ext>
              </a:extLst>
            </p:cNvPr>
            <p:cNvSpPr/>
            <p:nvPr/>
          </p:nvSpPr>
          <p:spPr>
            <a:xfrm>
              <a:off x="929107" y="6949198"/>
              <a:ext cx="4130564" cy="1520278"/>
            </a:xfrm>
            <a:prstGeom prst="chevron">
              <a:avLst/>
            </a:prstGeom>
            <a:solidFill>
              <a:srgbClr val="5E5862"/>
            </a:solidFill>
            <a:ln w="9525"/>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光强分布</a:t>
              </a:r>
            </a:p>
          </p:txBody>
        </p:sp>
      </p:grpSp>
      <p:pic>
        <p:nvPicPr>
          <p:cNvPr id="33" name="图片 32">
            <a:extLst>
              <a:ext uri="{FF2B5EF4-FFF2-40B4-BE49-F238E27FC236}">
                <a16:creationId xmlns:a16="http://schemas.microsoft.com/office/drawing/2014/main" id="{228D288D-0F20-4DE6-994C-F7A33A38855C}"/>
              </a:ext>
            </a:extLst>
          </p:cNvPr>
          <p:cNvPicPr>
            <a:picLocks noChangeAspect="1"/>
          </p:cNvPicPr>
          <p:nvPr/>
        </p:nvPicPr>
        <p:blipFill rotWithShape="1">
          <a:blip r:embed="rId5"/>
          <a:srcRect l="27464" t="6244" r="18691"/>
          <a:stretch/>
        </p:blipFill>
        <p:spPr>
          <a:xfrm>
            <a:off x="5130879" y="2175916"/>
            <a:ext cx="8356691" cy="7120812"/>
          </a:xfrm>
          <a:prstGeom prst="rect">
            <a:avLst/>
          </a:prstGeom>
        </p:spPr>
      </p:pic>
      <p:sp>
        <p:nvSpPr>
          <p:cNvPr id="17" name="文本框 16">
            <a:extLst>
              <a:ext uri="{FF2B5EF4-FFF2-40B4-BE49-F238E27FC236}">
                <a16:creationId xmlns:a16="http://schemas.microsoft.com/office/drawing/2014/main" id="{B3ACE240-6B1D-4232-812B-8622105EE23D}"/>
              </a:ext>
            </a:extLst>
          </p:cNvPr>
          <p:cNvSpPr txBox="1"/>
          <p:nvPr/>
        </p:nvSpPr>
        <p:spPr>
          <a:xfrm>
            <a:off x="3326777" y="763905"/>
            <a:ext cx="7006632" cy="646331"/>
          </a:xfrm>
          <a:prstGeom prst="rect">
            <a:avLst/>
          </a:prstGeom>
          <a:noFill/>
        </p:spPr>
        <p:txBody>
          <a:bodyPr wrap="square" rtlCol="0">
            <a:spAutoFit/>
          </a:bodyPr>
          <a:lstStyle/>
          <a:p>
            <a:r>
              <a:rPr lang="en-US" altLang="zh-CN" sz="3600" dirty="0"/>
              <a:t>I.</a:t>
            </a:r>
            <a:r>
              <a:rPr lang="zh-CN" altLang="en-US" sz="3600" dirty="0"/>
              <a:t> 理论模型：光斑功率分布的求解</a:t>
            </a:r>
          </a:p>
        </p:txBody>
      </p:sp>
      <p:sp>
        <p:nvSpPr>
          <p:cNvPr id="2" name="灯片编号占位符 1">
            <a:extLst>
              <a:ext uri="{FF2B5EF4-FFF2-40B4-BE49-F238E27FC236}">
                <a16:creationId xmlns:a16="http://schemas.microsoft.com/office/drawing/2014/main" id="{E976AD6A-CD06-4FA4-AF94-28B62645CB09}"/>
              </a:ext>
            </a:extLst>
          </p:cNvPr>
          <p:cNvSpPr>
            <a:spLocks noGrp="1"/>
          </p:cNvSpPr>
          <p:nvPr>
            <p:ph type="sldNum" sz="quarter" idx="12"/>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52921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23" name="组合 22">
            <a:extLst>
              <a:ext uri="{FF2B5EF4-FFF2-40B4-BE49-F238E27FC236}">
                <a16:creationId xmlns:a16="http://schemas.microsoft.com/office/drawing/2014/main" id="{51391410-29F5-43AC-8D88-B61772C0F09B}"/>
              </a:ext>
            </a:extLst>
          </p:cNvPr>
          <p:cNvGrpSpPr/>
          <p:nvPr/>
        </p:nvGrpSpPr>
        <p:grpSpPr>
          <a:xfrm>
            <a:off x="3886200" y="9536991"/>
            <a:ext cx="14339530" cy="728778"/>
            <a:chOff x="929107" y="6841232"/>
            <a:chExt cx="16734332" cy="1736210"/>
          </a:xfrm>
        </p:grpSpPr>
        <p:sp>
          <p:nvSpPr>
            <p:cNvPr id="25" name="箭头: V 形 24">
              <a:extLst>
                <a:ext uri="{FF2B5EF4-FFF2-40B4-BE49-F238E27FC236}">
                  <a16:creationId xmlns:a16="http://schemas.microsoft.com/office/drawing/2014/main" id="{B041D643-17EF-4E5E-BC8F-4CC078C6F887}"/>
                </a:ext>
              </a:extLst>
            </p:cNvPr>
            <p:cNvSpPr/>
            <p:nvPr/>
          </p:nvSpPr>
          <p:spPr>
            <a:xfrm>
              <a:off x="4784836" y="6949198"/>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sp>
          <p:nvSpPr>
            <p:cNvPr id="26" name="箭头: V 形 25">
              <a:extLst>
                <a:ext uri="{FF2B5EF4-FFF2-40B4-BE49-F238E27FC236}">
                  <a16:creationId xmlns:a16="http://schemas.microsoft.com/office/drawing/2014/main" id="{4746E71B-9C60-4219-9A6D-5D203BBD350D}"/>
                </a:ext>
              </a:extLst>
            </p:cNvPr>
            <p:cNvSpPr/>
            <p:nvPr/>
          </p:nvSpPr>
          <p:spPr>
            <a:xfrm>
              <a:off x="8641586" y="6949198"/>
              <a:ext cx="5003529"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sp>
          <p:nvSpPr>
            <p:cNvPr id="27" name="箭头: V 形 26">
              <a:extLst>
                <a:ext uri="{FF2B5EF4-FFF2-40B4-BE49-F238E27FC236}">
                  <a16:creationId xmlns:a16="http://schemas.microsoft.com/office/drawing/2014/main" id="{F8324A53-6FCA-4182-A0D4-ED85B5352895}"/>
                </a:ext>
              </a:extLst>
            </p:cNvPr>
            <p:cNvSpPr/>
            <p:nvPr/>
          </p:nvSpPr>
          <p:spPr>
            <a:xfrm>
              <a:off x="13111960" y="6841232"/>
              <a:ext cx="4551479" cy="1736210"/>
            </a:xfrm>
            <a:prstGeom prst="chevron">
              <a:avLst/>
            </a:prstGeom>
            <a:solidFill>
              <a:srgbClr val="5E5862"/>
            </a:solidFill>
            <a:ln w="76200"/>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38" name="箭头: V 形 37">
              <a:extLst>
                <a:ext uri="{FF2B5EF4-FFF2-40B4-BE49-F238E27FC236}">
                  <a16:creationId xmlns:a16="http://schemas.microsoft.com/office/drawing/2014/main" id="{06A9C9EC-9DF2-4277-8D50-AF002820D7D9}"/>
                </a:ext>
              </a:extLst>
            </p:cNvPr>
            <p:cNvSpPr/>
            <p:nvPr/>
          </p:nvSpPr>
          <p:spPr>
            <a:xfrm>
              <a:off x="929107" y="6949198"/>
              <a:ext cx="4130564" cy="1520278"/>
            </a:xfrm>
            <a:prstGeom prst="chevron">
              <a:avLst/>
            </a:prstGeom>
            <a:solidFill>
              <a:srgbClr val="5E5862"/>
            </a:solidFill>
            <a:ln w="9525"/>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光强分布</a:t>
              </a:r>
            </a:p>
          </p:txBody>
        </p:sp>
      </p:grpSp>
      <p:pic>
        <p:nvPicPr>
          <p:cNvPr id="33" name="图片 6" descr="QQ截图20190427225226">
            <a:extLst>
              <a:ext uri="{FF2B5EF4-FFF2-40B4-BE49-F238E27FC236}">
                <a16:creationId xmlns:a16="http://schemas.microsoft.com/office/drawing/2014/main" id="{7892E5FE-8977-468E-965E-5ADD487EC0C2}"/>
              </a:ext>
            </a:extLst>
          </p:cNvPr>
          <p:cNvPicPr>
            <a:picLocks noChangeAspect="1"/>
          </p:cNvPicPr>
          <p:nvPr/>
        </p:nvPicPr>
        <p:blipFill>
          <a:blip r:embed="rId5"/>
          <a:srcRect t="6330" b="9317"/>
          <a:stretch>
            <a:fillRect/>
          </a:stretch>
        </p:blipFill>
        <p:spPr>
          <a:xfrm>
            <a:off x="10401469" y="2717278"/>
            <a:ext cx="5916581" cy="5347131"/>
          </a:xfrm>
          <a:prstGeom prst="rect">
            <a:avLst/>
          </a:prstGeom>
        </p:spPr>
      </p:pic>
      <p:sp>
        <p:nvSpPr>
          <p:cNvPr id="19" name="文本框 18">
            <a:extLst>
              <a:ext uri="{FF2B5EF4-FFF2-40B4-BE49-F238E27FC236}">
                <a16:creationId xmlns:a16="http://schemas.microsoft.com/office/drawing/2014/main" id="{77F7F5FF-2FAC-49BA-8D5A-8248A429917D}"/>
              </a:ext>
            </a:extLst>
          </p:cNvPr>
          <p:cNvSpPr txBox="1"/>
          <p:nvPr/>
        </p:nvSpPr>
        <p:spPr>
          <a:xfrm>
            <a:off x="3581400" y="8648700"/>
            <a:ext cx="3860566" cy="584775"/>
          </a:xfrm>
          <a:prstGeom prst="rect">
            <a:avLst/>
          </a:prstGeom>
          <a:noFill/>
        </p:spPr>
        <p:txBody>
          <a:bodyPr wrap="square" rtlCol="0">
            <a:spAutoFit/>
          </a:bodyPr>
          <a:lstStyle/>
          <a:p>
            <a:pPr algn="ctr"/>
            <a:r>
              <a:rPr lang="zh-CN" altLang="en-US" sz="3200" dirty="0"/>
              <a:t>模拟：光斑强度分布</a:t>
            </a:r>
          </a:p>
        </p:txBody>
      </p:sp>
      <p:pic>
        <p:nvPicPr>
          <p:cNvPr id="34" name="图片 33">
            <a:extLst>
              <a:ext uri="{FF2B5EF4-FFF2-40B4-BE49-F238E27FC236}">
                <a16:creationId xmlns:a16="http://schemas.microsoft.com/office/drawing/2014/main" id="{3DE8B550-D885-431C-9911-BB97327B94F9}"/>
              </a:ext>
            </a:extLst>
          </p:cNvPr>
          <p:cNvPicPr>
            <a:picLocks noChangeAspect="1"/>
          </p:cNvPicPr>
          <p:nvPr/>
        </p:nvPicPr>
        <p:blipFill rotWithShape="1">
          <a:blip r:embed="rId6"/>
          <a:srcRect l="27464" t="6244" r="18691"/>
          <a:stretch/>
        </p:blipFill>
        <p:spPr>
          <a:xfrm>
            <a:off x="2238418" y="2649100"/>
            <a:ext cx="6905582" cy="5884309"/>
          </a:xfrm>
          <a:prstGeom prst="rect">
            <a:avLst/>
          </a:prstGeom>
        </p:spPr>
      </p:pic>
      <p:sp>
        <p:nvSpPr>
          <p:cNvPr id="35" name="文本框 34">
            <a:extLst>
              <a:ext uri="{FF2B5EF4-FFF2-40B4-BE49-F238E27FC236}">
                <a16:creationId xmlns:a16="http://schemas.microsoft.com/office/drawing/2014/main" id="{E29B4348-DFA7-47A9-B207-486816CA5515}"/>
              </a:ext>
            </a:extLst>
          </p:cNvPr>
          <p:cNvSpPr txBox="1"/>
          <p:nvPr/>
        </p:nvSpPr>
        <p:spPr>
          <a:xfrm>
            <a:off x="11557287" y="8648700"/>
            <a:ext cx="3860566" cy="584775"/>
          </a:xfrm>
          <a:prstGeom prst="rect">
            <a:avLst/>
          </a:prstGeom>
          <a:noFill/>
        </p:spPr>
        <p:txBody>
          <a:bodyPr wrap="square" rtlCol="0">
            <a:spAutoFit/>
          </a:bodyPr>
          <a:lstStyle/>
          <a:p>
            <a:pPr algn="ctr"/>
            <a:r>
              <a:rPr lang="zh-CN" altLang="en-US" sz="3200" dirty="0"/>
              <a:t>实拍：光斑强度分布</a:t>
            </a:r>
          </a:p>
        </p:txBody>
      </p:sp>
      <p:sp>
        <p:nvSpPr>
          <p:cNvPr id="36" name="文本框 35">
            <a:extLst>
              <a:ext uri="{FF2B5EF4-FFF2-40B4-BE49-F238E27FC236}">
                <a16:creationId xmlns:a16="http://schemas.microsoft.com/office/drawing/2014/main" id="{7E1968DB-2FAF-4413-A068-203A48745FF5}"/>
              </a:ext>
            </a:extLst>
          </p:cNvPr>
          <p:cNvSpPr txBox="1"/>
          <p:nvPr/>
        </p:nvSpPr>
        <p:spPr>
          <a:xfrm>
            <a:off x="3326777" y="763905"/>
            <a:ext cx="7006632" cy="646331"/>
          </a:xfrm>
          <a:prstGeom prst="rect">
            <a:avLst/>
          </a:prstGeom>
          <a:noFill/>
        </p:spPr>
        <p:txBody>
          <a:bodyPr wrap="square" rtlCol="0">
            <a:spAutoFit/>
          </a:bodyPr>
          <a:lstStyle/>
          <a:p>
            <a:r>
              <a:rPr lang="en-US" altLang="zh-CN" sz="3600" dirty="0"/>
              <a:t>I.</a:t>
            </a:r>
            <a:r>
              <a:rPr lang="zh-CN" altLang="en-US" sz="3600" dirty="0"/>
              <a:t> 理论模型：光斑功率分布的求解</a:t>
            </a:r>
          </a:p>
        </p:txBody>
      </p:sp>
      <p:sp>
        <p:nvSpPr>
          <p:cNvPr id="2" name="灯片编号占位符 1">
            <a:extLst>
              <a:ext uri="{FF2B5EF4-FFF2-40B4-BE49-F238E27FC236}">
                <a16:creationId xmlns:a16="http://schemas.microsoft.com/office/drawing/2014/main" id="{2F0BB72E-79F3-49BA-A398-049107574688}"/>
              </a:ext>
            </a:extLst>
          </p:cNvPr>
          <p:cNvSpPr>
            <a:spLocks noGrp="1"/>
          </p:cNvSpPr>
          <p:nvPr>
            <p:ph type="sldNum" sz="quarter" idx="12"/>
          </p:nvPr>
        </p:nvSpPr>
        <p:spPr/>
        <p:txBody>
          <a:bodyPr/>
          <a:lstStyle/>
          <a:p>
            <a:fld id="{B6F15528-21DE-4FAA-801E-634DDDAF4B2B}" type="slidenum">
              <a:rPr lang="en-US" smtClean="0"/>
              <a:t>21</a:t>
            </a:fld>
            <a:endParaRPr lang="en-US"/>
          </a:p>
        </p:txBody>
      </p:sp>
    </p:spTree>
    <p:extLst>
      <p:ext uri="{BB962C8B-B14F-4D97-AF65-F5344CB8AC3E}">
        <p14:creationId xmlns:p14="http://schemas.microsoft.com/office/powerpoint/2010/main" val="160022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D7582"/>
        </a:solidFill>
        <a:effectLst/>
      </p:bgPr>
    </p:bg>
    <p:spTree>
      <p:nvGrpSpPr>
        <p:cNvPr id="1" name=""/>
        <p:cNvGrpSpPr/>
        <p:nvPr/>
      </p:nvGrpSpPr>
      <p:grpSpPr>
        <a:xfrm>
          <a:off x="0" y="0"/>
          <a:ext cx="0" cy="0"/>
          <a:chOff x="0" y="0"/>
          <a:chExt cx="0" cy="0"/>
        </a:xfrm>
      </p:grpSpPr>
      <p:grpSp>
        <p:nvGrpSpPr>
          <p:cNvPr id="7" name="Group 7"/>
          <p:cNvGrpSpPr/>
          <p:nvPr/>
        </p:nvGrpSpPr>
        <p:grpSpPr>
          <a:xfrm>
            <a:off x="2709686" y="5372100"/>
            <a:ext cx="11082514" cy="2695466"/>
            <a:chOff x="0" y="3542888"/>
            <a:chExt cx="14776685" cy="3593954"/>
          </a:xfrm>
        </p:grpSpPr>
        <p:sp>
          <p:nvSpPr>
            <p:cNvPr id="8" name="TextBox 8"/>
            <p:cNvSpPr txBox="1"/>
            <p:nvPr/>
          </p:nvSpPr>
          <p:spPr>
            <a:xfrm>
              <a:off x="0" y="5399357"/>
              <a:ext cx="14776685" cy="1737485"/>
            </a:xfrm>
            <a:prstGeom prst="rect">
              <a:avLst/>
            </a:prstGeom>
          </p:spPr>
          <p:txBody>
            <a:bodyPr wrap="square" lIns="0" tIns="0" rIns="0" bIns="0" rtlCol="0" anchor="t">
              <a:spAutoFit/>
            </a:bodyPr>
            <a:lstStyle/>
            <a:p>
              <a:pPr>
                <a:lnSpc>
                  <a:spcPts val="8800"/>
                </a:lnSpc>
              </a:pPr>
              <a:r>
                <a:rPr lang="zh-CN" altLang="en-US" sz="12000" b="1" dirty="0">
                  <a:solidFill>
                    <a:srgbClr val="FFFFFF"/>
                  </a:solidFill>
                  <a:latin typeface="汉仪文黑-65W" panose="00020600040101010101" pitchFamily="18" charset="-122"/>
                  <a:ea typeface="汉仪文黑-65W" panose="00020600040101010101" pitchFamily="18" charset="-122"/>
                  <a:cs typeface="+mn-ea"/>
                  <a:sym typeface="+mn-lt"/>
                </a:rPr>
                <a:t>分析与讨论</a:t>
              </a:r>
            </a:p>
          </p:txBody>
        </p:sp>
        <p:sp>
          <p:nvSpPr>
            <p:cNvPr id="9" name="TextBox 9"/>
            <p:cNvSpPr txBox="1"/>
            <p:nvPr/>
          </p:nvSpPr>
          <p:spPr>
            <a:xfrm>
              <a:off x="0" y="3542888"/>
              <a:ext cx="11430533" cy="785429"/>
            </a:xfrm>
            <a:prstGeom prst="rect">
              <a:avLst/>
            </a:prstGeom>
          </p:spPr>
          <p:txBody>
            <a:bodyPr lIns="0" tIns="0" rIns="0" bIns="0" rtlCol="0" anchor="t">
              <a:spAutoFit/>
            </a:bodyPr>
            <a:lstStyle/>
            <a:p>
              <a:pPr>
                <a:lnSpc>
                  <a:spcPts val="4680"/>
                </a:lnSpc>
              </a:pPr>
              <a:r>
                <a:rPr lang="zh-CN" altLang="en-US" sz="3600" b="1" i="0" spc="359" dirty="0">
                  <a:solidFill>
                    <a:srgbClr val="FFFFFF"/>
                  </a:solidFill>
                  <a:latin typeface="汉仪文黑-65W" panose="00020600040101010101" pitchFamily="18" charset="-122"/>
                  <a:ea typeface="汉仪文黑-65W" panose="00020600040101010101" pitchFamily="18" charset="-122"/>
                  <a:cs typeface="+mn-ea"/>
                  <a:sym typeface="+mn-lt"/>
                </a:rPr>
                <a:t>第四部分</a:t>
              </a:r>
              <a:endParaRPr lang="en-US" sz="3600" b="1" i="0" spc="359" dirty="0">
                <a:solidFill>
                  <a:srgbClr val="FFFFFF"/>
                </a:solidFill>
                <a:latin typeface="汉仪文黑-65W" panose="00020600040101010101" pitchFamily="18" charset="-122"/>
                <a:ea typeface="汉仪文黑-65W" panose="00020600040101010101" pitchFamily="18" charset="-122"/>
                <a:cs typeface="+mn-ea"/>
                <a:sym typeface="+mn-lt"/>
              </a:endParaRPr>
            </a:p>
          </p:txBody>
        </p:sp>
      </p:grpSp>
      <p:grpSp>
        <p:nvGrpSpPr>
          <p:cNvPr id="11" name="Group 3"/>
          <p:cNvGrpSpPr/>
          <p:nvPr/>
        </p:nvGrpSpPr>
        <p:grpSpPr>
          <a:xfrm rot="10800000" flipH="1" flipV="1">
            <a:off x="10744200" y="-5068793"/>
            <a:ext cx="10393305" cy="10393306"/>
            <a:chOff x="0" y="0"/>
            <a:chExt cx="6350000" cy="6350000"/>
          </a:xfrm>
        </p:grpSpPr>
        <p:sp>
          <p:nvSpPr>
            <p:cNvPr id="1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2" name="AutoShape 5"/>
          <p:cNvSpPr/>
          <p:nvPr/>
        </p:nvSpPr>
        <p:spPr>
          <a:xfrm rot="10800000" flipH="1" flipV="1">
            <a:off x="13128145" y="347493"/>
            <a:ext cx="160887" cy="72399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AutoShape 6"/>
          <p:cNvSpPr/>
          <p:nvPr/>
        </p:nvSpPr>
        <p:spPr>
          <a:xfrm rot="10800000" flipH="1" flipV="1">
            <a:off x="13944600" y="2097216"/>
            <a:ext cx="160887" cy="723991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pic>
        <p:nvPicPr>
          <p:cNvPr id="1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15"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2" name="组合 1">
            <a:extLst>
              <a:ext uri="{FF2B5EF4-FFF2-40B4-BE49-F238E27FC236}">
                <a16:creationId xmlns:a16="http://schemas.microsoft.com/office/drawing/2014/main" id="{B2971B91-58FC-425B-839C-1CC4ED59278E}"/>
              </a:ext>
            </a:extLst>
          </p:cNvPr>
          <p:cNvGrpSpPr/>
          <p:nvPr/>
        </p:nvGrpSpPr>
        <p:grpSpPr>
          <a:xfrm>
            <a:off x="10771938" y="6012623"/>
            <a:ext cx="7439862" cy="3779077"/>
            <a:chOff x="7315200" y="6012623"/>
            <a:chExt cx="7439862" cy="3779077"/>
          </a:xfrm>
        </p:grpSpPr>
        <p:grpSp>
          <p:nvGrpSpPr>
            <p:cNvPr id="18" name="Group 5">
              <a:extLst>
                <a:ext uri="{FF2B5EF4-FFF2-40B4-BE49-F238E27FC236}">
                  <a16:creationId xmlns:a16="http://schemas.microsoft.com/office/drawing/2014/main" id="{03B58B34-B66F-442E-BA9B-51EA747287E1}"/>
                </a:ext>
              </a:extLst>
            </p:cNvPr>
            <p:cNvGrpSpPr/>
            <p:nvPr/>
          </p:nvGrpSpPr>
          <p:grpSpPr>
            <a:xfrm flipH="1">
              <a:off x="7317368" y="6064272"/>
              <a:ext cx="485775" cy="485775"/>
              <a:chOff x="0" y="0"/>
              <a:chExt cx="6350000" cy="6350000"/>
            </a:xfrm>
            <a:solidFill>
              <a:schemeClr val="bg1">
                <a:lumMod val="85000"/>
              </a:schemeClr>
            </a:solidFill>
          </p:grpSpPr>
          <p:sp>
            <p:nvSpPr>
              <p:cNvPr id="19" name="Freeform 6">
                <a:extLst>
                  <a:ext uri="{FF2B5EF4-FFF2-40B4-BE49-F238E27FC236}">
                    <a16:creationId xmlns:a16="http://schemas.microsoft.com/office/drawing/2014/main" id="{0069690F-C48D-4CF5-8D45-D013722AD23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20" name="Group 7">
              <a:extLst>
                <a:ext uri="{FF2B5EF4-FFF2-40B4-BE49-F238E27FC236}">
                  <a16:creationId xmlns:a16="http://schemas.microsoft.com/office/drawing/2014/main" id="{E5BDE2F5-F4D5-4B09-81BB-9AA79F5EE109}"/>
                </a:ext>
              </a:extLst>
            </p:cNvPr>
            <p:cNvGrpSpPr/>
            <p:nvPr/>
          </p:nvGrpSpPr>
          <p:grpSpPr>
            <a:xfrm flipH="1">
              <a:off x="7315200" y="7659275"/>
              <a:ext cx="485775" cy="485775"/>
              <a:chOff x="0" y="0"/>
              <a:chExt cx="6350000" cy="6350000"/>
            </a:xfrm>
            <a:solidFill>
              <a:schemeClr val="bg1">
                <a:lumMod val="85000"/>
              </a:schemeClr>
            </a:solidFill>
          </p:grpSpPr>
          <p:sp>
            <p:nvSpPr>
              <p:cNvPr id="21" name="Freeform 8">
                <a:extLst>
                  <a:ext uri="{FF2B5EF4-FFF2-40B4-BE49-F238E27FC236}">
                    <a16:creationId xmlns:a16="http://schemas.microsoft.com/office/drawing/2014/main" id="{FA6CBBB6-C038-4781-B018-9311B4AB0F6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22" name="Group 17">
              <a:extLst>
                <a:ext uri="{FF2B5EF4-FFF2-40B4-BE49-F238E27FC236}">
                  <a16:creationId xmlns:a16="http://schemas.microsoft.com/office/drawing/2014/main" id="{739445CB-DC4F-45CE-AE06-4CF1A815F6FC}"/>
                </a:ext>
              </a:extLst>
            </p:cNvPr>
            <p:cNvGrpSpPr/>
            <p:nvPr/>
          </p:nvGrpSpPr>
          <p:grpSpPr>
            <a:xfrm flipH="1">
              <a:off x="8106212" y="6012623"/>
              <a:ext cx="6648850" cy="667533"/>
              <a:chOff x="-2133599" y="508138"/>
              <a:chExt cx="8865133" cy="890043"/>
            </a:xfrm>
          </p:grpSpPr>
          <p:sp>
            <p:nvSpPr>
              <p:cNvPr id="23" name="TextBox 18">
                <a:extLst>
                  <a:ext uri="{FF2B5EF4-FFF2-40B4-BE49-F238E27FC236}">
                    <a16:creationId xmlns:a16="http://schemas.microsoft.com/office/drawing/2014/main" id="{60B0D061-44A6-4B9E-80CB-F4788F453B6C}"/>
                  </a:ext>
                </a:extLst>
              </p:cNvPr>
              <p:cNvSpPr txBox="1"/>
              <p:nvPr/>
            </p:nvSpPr>
            <p:spPr>
              <a:xfrm>
                <a:off x="-2133599" y="508138"/>
                <a:ext cx="8865133" cy="785428"/>
              </a:xfrm>
              <a:prstGeom prst="rect">
                <a:avLst/>
              </a:prstGeom>
            </p:spPr>
            <p:txBody>
              <a:bodyPr wrap="square" lIns="0" tIns="0" rIns="0" bIns="0" rtlCol="0" anchor="t">
                <a:spAutoFit/>
              </a:bodyPr>
              <a:lstStyle/>
              <a:p>
                <a:pPr lvl="0">
                  <a:lnSpc>
                    <a:spcPts val="4680"/>
                  </a:lnSpc>
                  <a:defRPr/>
                </a:pPr>
                <a:r>
                  <a:rPr lang="zh-CN" altLang="en-US" sz="3600" b="1" spc="359" dirty="0">
                    <a:solidFill>
                      <a:schemeClr val="bg1"/>
                    </a:solidFill>
                    <a:latin typeface="汉仪文黑-65W" panose="00020600040101010101" pitchFamily="18" charset="-122"/>
                    <a:ea typeface="汉仪文黑-65W" panose="00020600040101010101" pitchFamily="18" charset="-122"/>
                    <a:cs typeface="+mn-ea"/>
                    <a:sym typeface="+mn-lt"/>
                  </a:rPr>
                  <a:t>模型正确性的进一步验证</a:t>
                </a:r>
              </a:p>
            </p:txBody>
          </p:sp>
          <p:sp>
            <p:nvSpPr>
              <p:cNvPr id="24" name="TextBox 19">
                <a:extLst>
                  <a:ext uri="{FF2B5EF4-FFF2-40B4-BE49-F238E27FC236}">
                    <a16:creationId xmlns:a16="http://schemas.microsoft.com/office/drawing/2014/main" id="{1343A97A-BB93-4749-92B3-922901927DC1}"/>
                  </a:ext>
                </a:extLst>
              </p:cNvPr>
              <p:cNvSpPr txBox="1"/>
              <p:nvPr/>
            </p:nvSpPr>
            <p:spPr>
              <a:xfrm>
                <a:off x="0" y="766127"/>
                <a:ext cx="6731533" cy="632054"/>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600" b="0" i="0" u="none" strike="noStrike" kern="1200" cap="none" spc="26" normalizeH="0" baseline="0" noProof="0">
                  <a:ln>
                    <a:noFill/>
                  </a:ln>
                  <a:solidFill>
                    <a:srgbClr val="050707"/>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25" name="Group 5">
              <a:extLst>
                <a:ext uri="{FF2B5EF4-FFF2-40B4-BE49-F238E27FC236}">
                  <a16:creationId xmlns:a16="http://schemas.microsoft.com/office/drawing/2014/main" id="{A6F9C3A3-7BCE-49F7-9BCC-9016DDC9DBFB}"/>
                </a:ext>
              </a:extLst>
            </p:cNvPr>
            <p:cNvGrpSpPr/>
            <p:nvPr/>
          </p:nvGrpSpPr>
          <p:grpSpPr>
            <a:xfrm flipH="1">
              <a:off x="7318440" y="9254278"/>
              <a:ext cx="485775" cy="485775"/>
              <a:chOff x="0" y="0"/>
              <a:chExt cx="6350000" cy="6350000"/>
            </a:xfrm>
            <a:solidFill>
              <a:schemeClr val="bg1">
                <a:lumMod val="85000"/>
              </a:schemeClr>
            </a:solidFill>
          </p:grpSpPr>
          <p:sp>
            <p:nvSpPr>
              <p:cNvPr id="26" name="Freeform 6">
                <a:extLst>
                  <a:ext uri="{FF2B5EF4-FFF2-40B4-BE49-F238E27FC236}">
                    <a16:creationId xmlns:a16="http://schemas.microsoft.com/office/drawing/2014/main" id="{31579F92-F5BB-4866-90C3-887AA88318C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28" name="Group 17">
              <a:extLst>
                <a:ext uri="{FF2B5EF4-FFF2-40B4-BE49-F238E27FC236}">
                  <a16:creationId xmlns:a16="http://schemas.microsoft.com/office/drawing/2014/main" id="{9A3528B6-AAE8-4FFE-80A9-5F05532E12CA}"/>
                </a:ext>
              </a:extLst>
            </p:cNvPr>
            <p:cNvGrpSpPr/>
            <p:nvPr/>
          </p:nvGrpSpPr>
          <p:grpSpPr>
            <a:xfrm flipH="1">
              <a:off x="8106213" y="7607626"/>
              <a:ext cx="5048650" cy="667533"/>
              <a:chOff x="0" y="508138"/>
              <a:chExt cx="6731533" cy="890043"/>
            </a:xfrm>
          </p:grpSpPr>
          <p:sp>
            <p:nvSpPr>
              <p:cNvPr id="29" name="TextBox 18">
                <a:extLst>
                  <a:ext uri="{FF2B5EF4-FFF2-40B4-BE49-F238E27FC236}">
                    <a16:creationId xmlns:a16="http://schemas.microsoft.com/office/drawing/2014/main" id="{46FF8A8A-0467-4BBB-A8CA-876C4D2D65FD}"/>
                  </a:ext>
                </a:extLst>
              </p:cNvPr>
              <p:cNvSpPr txBox="1"/>
              <p:nvPr/>
            </p:nvSpPr>
            <p:spPr>
              <a:xfrm>
                <a:off x="0" y="508138"/>
                <a:ext cx="6731533" cy="785427"/>
              </a:xfrm>
              <a:prstGeom prst="rect">
                <a:avLst/>
              </a:prstGeom>
            </p:spPr>
            <p:txBody>
              <a:bodyPr lIns="0" tIns="0" rIns="0" bIns="0" rtlCol="0" anchor="t">
                <a:spAutoFit/>
              </a:bodyPr>
              <a:lstStyle/>
              <a:p>
                <a:pPr lvl="0">
                  <a:lnSpc>
                    <a:spcPts val="4680"/>
                  </a:lnSpc>
                  <a:defRPr/>
                </a:pPr>
                <a:r>
                  <a:rPr lang="zh-CN" altLang="en-US" sz="3600" b="1" spc="359" dirty="0">
                    <a:solidFill>
                      <a:schemeClr val="bg1"/>
                    </a:solidFill>
                    <a:latin typeface="汉仪文黑-65W" panose="00020600040101010101" pitchFamily="18" charset="-122"/>
                    <a:ea typeface="汉仪文黑-65W" panose="00020600040101010101" pitchFamily="18" charset="-122"/>
                    <a:cs typeface="+mn-ea"/>
                    <a:sym typeface="+mn-lt"/>
                  </a:rPr>
                  <a:t>光斑大小变化的解释</a:t>
                </a:r>
              </a:p>
            </p:txBody>
          </p:sp>
          <p:sp>
            <p:nvSpPr>
              <p:cNvPr id="30" name="TextBox 19">
                <a:extLst>
                  <a:ext uri="{FF2B5EF4-FFF2-40B4-BE49-F238E27FC236}">
                    <a16:creationId xmlns:a16="http://schemas.microsoft.com/office/drawing/2014/main" id="{3CFDF29C-D9CB-4B2C-A6C2-977F64573B4E}"/>
                  </a:ext>
                </a:extLst>
              </p:cNvPr>
              <p:cNvSpPr txBox="1"/>
              <p:nvPr/>
            </p:nvSpPr>
            <p:spPr>
              <a:xfrm>
                <a:off x="0" y="766127"/>
                <a:ext cx="6731533" cy="632054"/>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600" b="0" i="0" u="none" strike="noStrike" kern="1200" cap="none" spc="26" normalizeH="0" baseline="0" noProof="0" dirty="0">
                  <a:ln>
                    <a:noFill/>
                  </a:ln>
                  <a:solidFill>
                    <a:srgbClr val="050707"/>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31" name="TextBox 18">
              <a:extLst>
                <a:ext uri="{FF2B5EF4-FFF2-40B4-BE49-F238E27FC236}">
                  <a16:creationId xmlns:a16="http://schemas.microsoft.com/office/drawing/2014/main" id="{6487134A-66FD-4BE6-B818-00F6F90F48EB}"/>
                </a:ext>
              </a:extLst>
            </p:cNvPr>
            <p:cNvSpPr txBox="1"/>
            <p:nvPr/>
          </p:nvSpPr>
          <p:spPr>
            <a:xfrm flipH="1">
              <a:off x="8090973" y="9202629"/>
              <a:ext cx="5048650" cy="589071"/>
            </a:xfrm>
            <a:prstGeom prst="rect">
              <a:avLst/>
            </a:prstGeom>
          </p:spPr>
          <p:txBody>
            <a:bodyPr lIns="0" tIns="0" rIns="0" bIns="0" rtlCol="0" anchor="t">
              <a:spAutoFit/>
            </a:bodyPr>
            <a:lstStyle/>
            <a:p>
              <a:pPr lvl="0">
                <a:lnSpc>
                  <a:spcPts val="4680"/>
                </a:lnSpc>
                <a:defRPr/>
              </a:pPr>
              <a:r>
                <a:rPr lang="zh-CN" altLang="en-US" sz="3600" b="1" spc="359" dirty="0">
                  <a:solidFill>
                    <a:schemeClr val="bg1"/>
                  </a:solidFill>
                  <a:latin typeface="汉仪文黑-65W" panose="00020600040101010101" pitchFamily="18" charset="-122"/>
                  <a:ea typeface="汉仪文黑-65W" panose="00020600040101010101" pitchFamily="18" charset="-122"/>
                  <a:cs typeface="+mn-ea"/>
                  <a:sym typeface="+mn-lt"/>
                </a:rPr>
                <a:t>热对流问题</a:t>
              </a:r>
            </a:p>
          </p:txBody>
        </p:sp>
      </p:grpSp>
      <p:sp>
        <p:nvSpPr>
          <p:cNvPr id="27" name="空心弧 26">
            <a:extLst>
              <a:ext uri="{FF2B5EF4-FFF2-40B4-BE49-F238E27FC236}">
                <a16:creationId xmlns:a16="http://schemas.microsoft.com/office/drawing/2014/main" id="{AE84EF81-F5EB-44F5-99D4-56B7DDA79A16}"/>
              </a:ext>
            </a:extLst>
          </p:cNvPr>
          <p:cNvSpPr/>
          <p:nvPr/>
        </p:nvSpPr>
        <p:spPr>
          <a:xfrm rot="3209712">
            <a:off x="-13024618" y="-61427"/>
            <a:ext cx="14767699" cy="14767699"/>
          </a:xfrm>
          <a:prstGeom prst="blockArc">
            <a:avLst>
              <a:gd name="adj1" fmla="val 10800000"/>
              <a:gd name="adj2" fmla="val 20414987"/>
              <a:gd name="adj3" fmla="val 640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2" name="Group 3">
            <a:extLst>
              <a:ext uri="{FF2B5EF4-FFF2-40B4-BE49-F238E27FC236}">
                <a16:creationId xmlns:a16="http://schemas.microsoft.com/office/drawing/2014/main" id="{E3CBC957-8B2A-4E8C-B653-84E08AECED73}"/>
              </a:ext>
            </a:extLst>
          </p:cNvPr>
          <p:cNvGrpSpPr/>
          <p:nvPr/>
        </p:nvGrpSpPr>
        <p:grpSpPr>
          <a:xfrm flipH="1">
            <a:off x="228600" y="5905500"/>
            <a:ext cx="1838324" cy="1838324"/>
            <a:chOff x="0" y="0"/>
            <a:chExt cx="6350000" cy="6350000"/>
          </a:xfrm>
          <a:solidFill>
            <a:schemeClr val="bg1">
              <a:lumMod val="75000"/>
            </a:schemeClr>
          </a:solidFill>
        </p:grpSpPr>
        <p:sp>
          <p:nvSpPr>
            <p:cNvPr id="33" name="Freeform 4">
              <a:extLst>
                <a:ext uri="{FF2B5EF4-FFF2-40B4-BE49-F238E27FC236}">
                  <a16:creationId xmlns:a16="http://schemas.microsoft.com/office/drawing/2014/main" id="{FEDBDE65-34E9-4C61-B936-6FDA6277D9E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36" name="Group 7">
            <a:extLst>
              <a:ext uri="{FF2B5EF4-FFF2-40B4-BE49-F238E27FC236}">
                <a16:creationId xmlns:a16="http://schemas.microsoft.com/office/drawing/2014/main" id="{A97AFE14-E298-4598-BCA5-5311D5A9DAC5}"/>
              </a:ext>
            </a:extLst>
          </p:cNvPr>
          <p:cNvGrpSpPr/>
          <p:nvPr/>
        </p:nvGrpSpPr>
        <p:grpSpPr>
          <a:xfrm>
            <a:off x="1271882" y="2863333"/>
            <a:ext cx="8572900" cy="1705487"/>
            <a:chOff x="0" y="4497460"/>
            <a:chExt cx="11430533" cy="2273982"/>
          </a:xfrm>
        </p:grpSpPr>
        <p:sp>
          <p:nvSpPr>
            <p:cNvPr id="37" name="TextBox 8">
              <a:extLst>
                <a:ext uri="{FF2B5EF4-FFF2-40B4-BE49-F238E27FC236}">
                  <a16:creationId xmlns:a16="http://schemas.microsoft.com/office/drawing/2014/main" id="{0DB3868D-5F23-4DC1-B72E-510D78A538E7}"/>
                </a:ext>
              </a:extLst>
            </p:cNvPr>
            <p:cNvSpPr txBox="1"/>
            <p:nvPr/>
          </p:nvSpPr>
          <p:spPr>
            <a:xfrm>
              <a:off x="0" y="5399357"/>
              <a:ext cx="11430528" cy="1372085"/>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lang="zh-CN" altLang="en-US" sz="4800" b="1" dirty="0">
                  <a:solidFill>
                    <a:srgbClr val="5E5862"/>
                  </a:solidFill>
                  <a:latin typeface="汉仪文黑-65W" panose="00020600040101010101" pitchFamily="18" charset="-122"/>
                  <a:ea typeface="汉仪文黑-65W" panose="00020600040101010101" pitchFamily="18" charset="-122"/>
                  <a:cs typeface="+mn-ea"/>
                  <a:sym typeface="+mn-lt"/>
                </a:rPr>
                <a:t>理论模型</a:t>
              </a:r>
              <a:endParaRPr kumimoji="0" lang="en-US" sz="4800" b="1" i="0" u="none" strike="noStrike" kern="1200" cap="none" spc="0"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38" name="TextBox 9">
              <a:extLst>
                <a:ext uri="{FF2B5EF4-FFF2-40B4-BE49-F238E27FC236}">
                  <a16:creationId xmlns:a16="http://schemas.microsoft.com/office/drawing/2014/main" id="{9B56FEC6-91CE-48FF-AC19-D0A57DC88B10}"/>
                </a:ext>
              </a:extLst>
            </p:cNvPr>
            <p:cNvSpPr txBox="1"/>
            <p:nvPr/>
          </p:nvSpPr>
          <p:spPr>
            <a:xfrm>
              <a:off x="0" y="4497460"/>
              <a:ext cx="11430533" cy="765081"/>
            </a:xfrm>
            <a:prstGeom prst="rect">
              <a:avLst/>
            </a:prstGeom>
          </p:spPr>
          <p:txBody>
            <a:bodyPr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zh-CN" altLang="en-US" sz="28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第</a:t>
              </a:r>
              <a:r>
                <a:rPr lang="zh-CN" altLang="en-US" sz="2800" b="1" spc="359" dirty="0">
                  <a:solidFill>
                    <a:srgbClr val="5E5862"/>
                  </a:solidFill>
                  <a:latin typeface="汉仪文黑-65W" panose="00020600040101010101" pitchFamily="18" charset="-122"/>
                  <a:ea typeface="汉仪文黑-65W" panose="00020600040101010101" pitchFamily="18" charset="-122"/>
                  <a:cs typeface="+mn-ea"/>
                  <a:sym typeface="+mn-lt"/>
                </a:rPr>
                <a:t>三</a:t>
              </a:r>
              <a:r>
                <a:rPr kumimoji="0" lang="zh-CN" altLang="en-US" sz="28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部分</a:t>
              </a:r>
              <a:endParaRPr kumimoji="0" lang="en-US" sz="32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39" name="Group 3">
            <a:extLst>
              <a:ext uri="{FF2B5EF4-FFF2-40B4-BE49-F238E27FC236}">
                <a16:creationId xmlns:a16="http://schemas.microsoft.com/office/drawing/2014/main" id="{06C1FD13-5734-4500-ADF5-CEF541077F10}"/>
              </a:ext>
            </a:extLst>
          </p:cNvPr>
          <p:cNvGrpSpPr/>
          <p:nvPr/>
        </p:nvGrpSpPr>
        <p:grpSpPr>
          <a:xfrm flipH="1">
            <a:off x="-337818" y="3280362"/>
            <a:ext cx="1374180" cy="1374180"/>
            <a:chOff x="0" y="0"/>
            <a:chExt cx="6350000" cy="6350000"/>
          </a:xfrm>
          <a:solidFill>
            <a:schemeClr val="bg1">
              <a:lumMod val="75000"/>
            </a:schemeClr>
          </a:solidFill>
        </p:grpSpPr>
        <p:sp>
          <p:nvSpPr>
            <p:cNvPr id="40" name="Freeform 4">
              <a:extLst>
                <a:ext uri="{FF2B5EF4-FFF2-40B4-BE49-F238E27FC236}">
                  <a16:creationId xmlns:a16="http://schemas.microsoft.com/office/drawing/2014/main" id="{D6736AE2-5426-40C6-A086-FFBC80CFBF9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3" name="灯片编号占位符 2">
            <a:extLst>
              <a:ext uri="{FF2B5EF4-FFF2-40B4-BE49-F238E27FC236}">
                <a16:creationId xmlns:a16="http://schemas.microsoft.com/office/drawing/2014/main" id="{2B005296-11E6-4E38-8922-2C2AF39EDF25}"/>
              </a:ext>
            </a:extLst>
          </p:cNvPr>
          <p:cNvSpPr>
            <a:spLocks noGrp="1"/>
          </p:cNvSpPr>
          <p:nvPr>
            <p:ph type="sldNum" sz="quarter" idx="12"/>
          </p:nvPr>
        </p:nvSpPr>
        <p:spPr/>
        <p:txBody>
          <a:bodyPr/>
          <a:lstStyle/>
          <a:p>
            <a:fld id="{B6F15528-21DE-4FAA-801E-634DDDAF4B2B}" type="slidenum">
              <a:rPr lang="en-US" smtClean="0"/>
              <a:t>22</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sp>
        <p:nvSpPr>
          <p:cNvPr id="24" name="文本框 23"/>
          <p:cNvSpPr txBox="1"/>
          <p:nvPr/>
        </p:nvSpPr>
        <p:spPr>
          <a:xfrm>
            <a:off x="3214651" y="488863"/>
            <a:ext cx="8111475" cy="769441"/>
          </a:xfrm>
          <a:prstGeom prst="rect">
            <a:avLst/>
          </a:prstGeom>
          <a:noFill/>
        </p:spPr>
        <p:txBody>
          <a:bodyPr wrap="square" rtlCol="0">
            <a:spAutoFit/>
          </a:bodyPr>
          <a:lstStyle/>
          <a:p>
            <a:r>
              <a:rPr lang="en-US" altLang="zh-CN" sz="4400" dirty="0"/>
              <a:t>I.</a:t>
            </a:r>
            <a:r>
              <a:rPr lang="zh-CN" altLang="en-US" sz="4400" dirty="0"/>
              <a:t> 理论模型正确性的进一步验证</a:t>
            </a:r>
          </a:p>
        </p:txBody>
      </p:sp>
      <p:sp>
        <p:nvSpPr>
          <p:cNvPr id="2" name="文本框 1"/>
          <p:cNvSpPr txBox="1"/>
          <p:nvPr/>
        </p:nvSpPr>
        <p:spPr>
          <a:xfrm>
            <a:off x="7270389" y="4291103"/>
            <a:ext cx="8809583" cy="523220"/>
          </a:xfrm>
          <a:prstGeom prst="rect">
            <a:avLst/>
          </a:prstGeom>
          <a:noFill/>
        </p:spPr>
        <p:txBody>
          <a:bodyPr wrap="square" rtlCol="0">
            <a:spAutoFit/>
          </a:bodyPr>
          <a:lstStyle/>
          <a:p>
            <a:endParaRPr lang="zh-CN" altLang="en-US" sz="2800" dirty="0">
              <a:solidFill>
                <a:schemeClr val="bg1">
                  <a:lumMod val="50000"/>
                </a:schemeClr>
              </a:solidFill>
            </a:endParaRPr>
          </a:p>
        </p:txBody>
      </p:sp>
      <p:pic>
        <p:nvPicPr>
          <p:cNvPr id="38" name="图片 37">
            <a:extLst>
              <a:ext uri="{FF2B5EF4-FFF2-40B4-BE49-F238E27FC236}">
                <a16:creationId xmlns:a16="http://schemas.microsoft.com/office/drawing/2014/main" id="{5D020C9D-D94F-43A4-9951-AE9FD4483E83}"/>
              </a:ext>
            </a:extLst>
          </p:cNvPr>
          <p:cNvPicPr>
            <a:picLocks noChangeAspect="1"/>
          </p:cNvPicPr>
          <p:nvPr/>
        </p:nvPicPr>
        <p:blipFill>
          <a:blip r:embed="rId5"/>
          <a:stretch>
            <a:fillRect/>
          </a:stretch>
        </p:blipFill>
        <p:spPr>
          <a:xfrm>
            <a:off x="1604191" y="2671872"/>
            <a:ext cx="7321787" cy="6005510"/>
          </a:xfrm>
          <a:prstGeom prst="rect">
            <a:avLst/>
          </a:prstGeom>
        </p:spPr>
      </p:pic>
      <p:sp>
        <p:nvSpPr>
          <p:cNvPr id="39" name="文本框 38">
            <a:extLst>
              <a:ext uri="{FF2B5EF4-FFF2-40B4-BE49-F238E27FC236}">
                <a16:creationId xmlns:a16="http://schemas.microsoft.com/office/drawing/2014/main" id="{6E48329C-B026-4298-B243-19C825D5C19F}"/>
              </a:ext>
            </a:extLst>
          </p:cNvPr>
          <p:cNvSpPr txBox="1"/>
          <p:nvPr/>
        </p:nvSpPr>
        <p:spPr>
          <a:xfrm>
            <a:off x="1832945" y="8463796"/>
            <a:ext cx="8019251" cy="954107"/>
          </a:xfrm>
          <a:prstGeom prst="rect">
            <a:avLst/>
          </a:prstGeom>
          <a:noFill/>
        </p:spPr>
        <p:txBody>
          <a:bodyPr wrap="square" rtlCol="0">
            <a:spAutoFit/>
          </a:bodyPr>
          <a:lstStyle/>
          <a:p>
            <a:pPr indent="457200"/>
            <a:r>
              <a:rPr lang="zh-CN" altLang="en-US" sz="2800" dirty="0"/>
              <a:t>实验所得</a:t>
            </a:r>
            <a:r>
              <a:rPr lang="en-US" altLang="zh-CN" sz="2800" baseline="30000" dirty="0"/>
              <a:t>[1]</a:t>
            </a:r>
            <a:r>
              <a:rPr lang="zh-CN" altLang="en-US" sz="2800" dirty="0"/>
              <a:t>：</a:t>
            </a:r>
            <a:endParaRPr lang="en-US" altLang="zh-CN" sz="2800" dirty="0"/>
          </a:p>
          <a:p>
            <a:r>
              <a:rPr lang="en-US" altLang="zh-CN" sz="2800" dirty="0"/>
              <a:t>			</a:t>
            </a:r>
            <a:r>
              <a:rPr lang="zh-CN" altLang="en-US" sz="2800" dirty="0"/>
              <a:t>径向光强分布</a:t>
            </a:r>
            <a:endParaRPr lang="en-US" altLang="zh-CN" sz="2800" dirty="0"/>
          </a:p>
        </p:txBody>
      </p:sp>
      <p:sp>
        <p:nvSpPr>
          <p:cNvPr id="3" name="矩形 2">
            <a:extLst>
              <a:ext uri="{FF2B5EF4-FFF2-40B4-BE49-F238E27FC236}">
                <a16:creationId xmlns:a16="http://schemas.microsoft.com/office/drawing/2014/main" id="{79BF317B-8F69-47E0-9416-570D2D27BBD3}"/>
              </a:ext>
            </a:extLst>
          </p:cNvPr>
          <p:cNvSpPr/>
          <p:nvPr/>
        </p:nvSpPr>
        <p:spPr>
          <a:xfrm>
            <a:off x="9985551" y="8532793"/>
            <a:ext cx="5057795" cy="954107"/>
          </a:xfrm>
          <a:prstGeom prst="rect">
            <a:avLst/>
          </a:prstGeom>
        </p:spPr>
        <p:txBody>
          <a:bodyPr wrap="none">
            <a:spAutoFit/>
          </a:bodyPr>
          <a:lstStyle/>
          <a:p>
            <a:r>
              <a:rPr lang="zh-CN" altLang="en-US" sz="2800" dirty="0"/>
              <a:t>模拟：</a:t>
            </a:r>
            <a:endParaRPr lang="en-US" altLang="zh-CN" sz="2800" dirty="0"/>
          </a:p>
          <a:p>
            <a:r>
              <a:rPr lang="en-US" altLang="zh-CN" sz="2800" dirty="0"/>
              <a:t>	</a:t>
            </a:r>
            <a:r>
              <a:rPr lang="zh-CN" altLang="en-US" sz="2800" dirty="0"/>
              <a:t>高斯光成像光强径向分布</a:t>
            </a:r>
            <a:endParaRPr lang="en-US" altLang="zh-CN" sz="2800" dirty="0"/>
          </a:p>
        </p:txBody>
      </p:sp>
      <p:pic>
        <p:nvPicPr>
          <p:cNvPr id="5" name="图片 4">
            <a:extLst>
              <a:ext uri="{FF2B5EF4-FFF2-40B4-BE49-F238E27FC236}">
                <a16:creationId xmlns:a16="http://schemas.microsoft.com/office/drawing/2014/main" id="{2D39ABBF-3A09-453A-89F3-61681BF3BDDE}"/>
              </a:ext>
            </a:extLst>
          </p:cNvPr>
          <p:cNvPicPr>
            <a:picLocks noChangeAspect="1"/>
          </p:cNvPicPr>
          <p:nvPr/>
        </p:nvPicPr>
        <p:blipFill rotWithShape="1">
          <a:blip r:embed="rId6"/>
          <a:srcRect t="5641"/>
          <a:stretch/>
        </p:blipFill>
        <p:spPr>
          <a:xfrm>
            <a:off x="8279278" y="3161323"/>
            <a:ext cx="8802525" cy="5235017"/>
          </a:xfrm>
          <a:prstGeom prst="rect">
            <a:avLst/>
          </a:prstGeom>
        </p:spPr>
      </p:pic>
      <p:sp>
        <p:nvSpPr>
          <p:cNvPr id="4" name="矩形 3">
            <a:extLst>
              <a:ext uri="{FF2B5EF4-FFF2-40B4-BE49-F238E27FC236}">
                <a16:creationId xmlns:a16="http://schemas.microsoft.com/office/drawing/2014/main" id="{922A817D-DC96-4B64-9F7D-FE7D5A9E8599}"/>
              </a:ext>
            </a:extLst>
          </p:cNvPr>
          <p:cNvSpPr/>
          <p:nvPr/>
        </p:nvSpPr>
        <p:spPr>
          <a:xfrm>
            <a:off x="747939" y="9692405"/>
            <a:ext cx="14478000" cy="646331"/>
          </a:xfrm>
          <a:prstGeom prst="rect">
            <a:avLst/>
          </a:prstGeom>
        </p:spPr>
        <p:txBody>
          <a:bodyPr wrap="square">
            <a:spAutoFit/>
          </a:bodyPr>
          <a:lstStyle/>
          <a:p>
            <a:r>
              <a:rPr lang="en-US" altLang="zh-CN" dirty="0">
                <a:latin typeface="汉仪文黑-65W" panose="00020600040101010101" pitchFamily="18" charset="-122"/>
                <a:ea typeface="汉仪文黑-65W" panose="00020600040101010101" pitchFamily="18" charset="-122"/>
              </a:rPr>
              <a:t>[1] </a:t>
            </a:r>
            <a:r>
              <a:rPr lang="en-US" altLang="zh-CN" dirty="0">
                <a:latin typeface="Arial" panose="020B0604020202020204" pitchFamily="34" charset="0"/>
              </a:rPr>
              <a:t>Lopez-Calvo, Alfredo. </a:t>
            </a:r>
            <a:r>
              <a:rPr lang="en-US" altLang="zh-CN" i="1" dirty="0">
                <a:latin typeface="Arial" panose="020B0604020202020204" pitchFamily="34" charset="0"/>
              </a:rPr>
              <a:t>Vibrational spectroscopy in cryogenic solutions: application of thermal lensing and Fourier transform techniques to the study of molecular CH overtone transitions</a:t>
            </a:r>
            <a:r>
              <a:rPr lang="en-US" altLang="zh-CN" dirty="0">
                <a:latin typeface="Arial" panose="020B0604020202020204" pitchFamily="34" charset="0"/>
              </a:rPr>
              <a:t>. Diss. 2006.</a:t>
            </a:r>
            <a:endParaRPr lang="en-US" altLang="zh-CN" dirty="0">
              <a:latin typeface="汉仪文黑-65W" panose="00020600040101010101" pitchFamily="18" charset="-122"/>
              <a:ea typeface="汉仪文黑-65W" panose="00020600040101010101" pitchFamily="18" charset="-122"/>
            </a:endParaRPr>
          </a:p>
        </p:txBody>
      </p:sp>
      <p:sp>
        <p:nvSpPr>
          <p:cNvPr id="6" name="灯片编号占位符 5">
            <a:extLst>
              <a:ext uri="{FF2B5EF4-FFF2-40B4-BE49-F238E27FC236}">
                <a16:creationId xmlns:a16="http://schemas.microsoft.com/office/drawing/2014/main" id="{E9295B58-5B19-494D-8EA9-72B1302B96E8}"/>
              </a:ext>
            </a:extLst>
          </p:cNvPr>
          <p:cNvSpPr>
            <a:spLocks noGrp="1"/>
          </p:cNvSpPr>
          <p:nvPr>
            <p:ph type="sldNum" sz="quarter" idx="12"/>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784100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4"/>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5"/>
          <a:srcRect/>
          <a:stretch>
            <a:fillRect/>
          </a:stretch>
        </p:blipFill>
        <p:spPr>
          <a:xfrm>
            <a:off x="11503338" y="-95306"/>
            <a:ext cx="1984232" cy="2192522"/>
          </a:xfrm>
          <a:prstGeom prst="rect">
            <a:avLst/>
          </a:prstGeom>
        </p:spPr>
      </p:pic>
      <p:sp>
        <p:nvSpPr>
          <p:cNvPr id="2" name="文本框 1"/>
          <p:cNvSpPr txBox="1"/>
          <p:nvPr/>
        </p:nvSpPr>
        <p:spPr>
          <a:xfrm>
            <a:off x="7270389" y="4291103"/>
            <a:ext cx="8809583" cy="523220"/>
          </a:xfrm>
          <a:prstGeom prst="rect">
            <a:avLst/>
          </a:prstGeom>
          <a:noFill/>
        </p:spPr>
        <p:txBody>
          <a:bodyPr wrap="square" rtlCol="0">
            <a:spAutoFit/>
          </a:bodyPr>
          <a:lstStyle/>
          <a:p>
            <a:endParaRPr lang="zh-CN" altLang="en-US" sz="2800" dirty="0">
              <a:solidFill>
                <a:schemeClr val="bg1">
                  <a:lumMod val="50000"/>
                </a:schemeClr>
              </a:solidFill>
            </a:endParaRPr>
          </a:p>
        </p:txBody>
      </p:sp>
      <p:graphicFrame>
        <p:nvGraphicFramePr>
          <p:cNvPr id="4" name="对象 3">
            <a:extLst>
              <a:ext uri="{FF2B5EF4-FFF2-40B4-BE49-F238E27FC236}">
                <a16:creationId xmlns:a16="http://schemas.microsoft.com/office/drawing/2014/main" id="{227B0F4B-D7AD-45A9-AD2D-8B620DAEEAED}"/>
              </a:ext>
            </a:extLst>
          </p:cNvPr>
          <p:cNvGraphicFramePr>
            <a:graphicFrameLocks noChangeAspect="1"/>
          </p:cNvGraphicFramePr>
          <p:nvPr>
            <p:extLst>
              <p:ext uri="{D42A27DB-BD31-4B8C-83A1-F6EECF244321}">
                <p14:modId xmlns:p14="http://schemas.microsoft.com/office/powerpoint/2010/main" val="1125448250"/>
              </p:ext>
            </p:extLst>
          </p:nvPr>
        </p:nvGraphicFramePr>
        <p:xfrm>
          <a:off x="2238508" y="2954006"/>
          <a:ext cx="13196436" cy="4967198"/>
        </p:xfrm>
        <a:graphic>
          <a:graphicData uri="http://schemas.openxmlformats.org/presentationml/2006/ole">
            <mc:AlternateContent xmlns:mc="http://schemas.openxmlformats.org/markup-compatibility/2006">
              <mc:Choice xmlns:v="urn:schemas-microsoft-com:vml" Requires="v">
                <p:oleObj spid="_x0000_s6187" name="Visio" r:id="rId6" imgW="6781871" imgH="2552873" progId="Visio.Drawing.15">
                  <p:embed/>
                </p:oleObj>
              </mc:Choice>
              <mc:Fallback>
                <p:oleObj name="Visio" r:id="rId6" imgW="6781871" imgH="2552873" progId="Visio.Drawing.15">
                  <p:embed/>
                  <p:pic>
                    <p:nvPicPr>
                      <p:cNvPr id="4" name="对象 3">
                        <a:extLst>
                          <a:ext uri="{FF2B5EF4-FFF2-40B4-BE49-F238E27FC236}">
                            <a16:creationId xmlns:a16="http://schemas.microsoft.com/office/drawing/2014/main" id="{227B0F4B-D7AD-45A9-AD2D-8B620DAEEAED}"/>
                          </a:ext>
                        </a:extLst>
                      </p:cNvPr>
                      <p:cNvPicPr/>
                      <p:nvPr/>
                    </p:nvPicPr>
                    <p:blipFill>
                      <a:blip r:embed="rId7"/>
                      <a:stretch>
                        <a:fillRect/>
                      </a:stretch>
                    </p:blipFill>
                    <p:spPr>
                      <a:xfrm>
                        <a:off x="2238508" y="2954006"/>
                        <a:ext cx="13196436" cy="4967198"/>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C09CE011-6D4E-4CF7-93CD-6221B164C6F5}"/>
              </a:ext>
            </a:extLst>
          </p:cNvPr>
          <p:cNvSpPr txBox="1"/>
          <p:nvPr/>
        </p:nvSpPr>
        <p:spPr>
          <a:xfrm>
            <a:off x="3289370" y="524756"/>
            <a:ext cx="6948170" cy="769441"/>
          </a:xfrm>
          <a:prstGeom prst="rect">
            <a:avLst/>
          </a:prstGeom>
          <a:noFill/>
        </p:spPr>
        <p:txBody>
          <a:bodyPr wrap="square" rtlCol="0">
            <a:spAutoFit/>
          </a:bodyPr>
          <a:lstStyle/>
          <a:p>
            <a:r>
              <a:rPr lang="en-US" altLang="zh-CN" sz="4400" dirty="0"/>
              <a:t>II. </a:t>
            </a:r>
            <a:r>
              <a:rPr lang="zh-CN" altLang="en-US" sz="4400" dirty="0"/>
              <a:t>光斑大小的变化</a:t>
            </a:r>
          </a:p>
        </p:txBody>
      </p:sp>
      <p:sp>
        <p:nvSpPr>
          <p:cNvPr id="3" name="灯片编号占位符 2">
            <a:extLst>
              <a:ext uri="{FF2B5EF4-FFF2-40B4-BE49-F238E27FC236}">
                <a16:creationId xmlns:a16="http://schemas.microsoft.com/office/drawing/2014/main" id="{D7F94E4A-F32B-46DF-9361-744EA0175F8F}"/>
              </a:ext>
            </a:extLst>
          </p:cNvPr>
          <p:cNvSpPr>
            <a:spLocks noGrp="1"/>
          </p:cNvSpPr>
          <p:nvPr>
            <p:ph type="sldNum" sz="quarter" idx="12"/>
          </p:nvPr>
        </p:nvSpPr>
        <p:spPr/>
        <p:txBody>
          <a:bodyPr/>
          <a:lstStyle/>
          <a:p>
            <a:fld id="{B6F15528-21DE-4FAA-801E-634DDDAF4B2B}" type="slidenum">
              <a:rPr lang="en-US" smtClean="0"/>
              <a:t>24</a:t>
            </a:fld>
            <a:endParaRPr lang="en-US"/>
          </a:p>
        </p:txBody>
      </p:sp>
    </p:spTree>
    <p:extLst>
      <p:ext uri="{BB962C8B-B14F-4D97-AF65-F5344CB8AC3E}">
        <p14:creationId xmlns:p14="http://schemas.microsoft.com/office/powerpoint/2010/main" val="3978681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385CB-69D0-4F2C-B9C4-133E474E1004}"/>
              </a:ext>
            </a:extLst>
          </p:cNvPr>
          <p:cNvGrpSpPr/>
          <p:nvPr/>
        </p:nvGrpSpPr>
        <p:grpSpPr>
          <a:xfrm>
            <a:off x="5191470" y="3790710"/>
            <a:ext cx="12944000" cy="4955459"/>
            <a:chOff x="1682405" y="4288330"/>
            <a:chExt cx="14548106" cy="5569572"/>
          </a:xfrm>
        </p:grpSpPr>
        <p:pic>
          <p:nvPicPr>
            <p:cNvPr id="38"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405" y="4288330"/>
              <a:ext cx="14548106" cy="5569572"/>
            </a:xfrm>
            <a:prstGeom prst="rect">
              <a:avLst/>
            </a:prstGeom>
          </p:spPr>
        </p:pic>
        <p:sp>
          <p:nvSpPr>
            <p:cNvPr id="2" name="文本框 1"/>
            <p:cNvSpPr txBox="1"/>
            <p:nvPr/>
          </p:nvSpPr>
          <p:spPr>
            <a:xfrm>
              <a:off x="8757835" y="4550136"/>
              <a:ext cx="3281765" cy="461665"/>
            </a:xfrm>
            <a:prstGeom prst="rect">
              <a:avLst/>
            </a:prstGeom>
            <a:noFill/>
          </p:spPr>
          <p:txBody>
            <a:bodyPr wrap="square" rtlCol="0">
              <a:spAutoFit/>
            </a:bodyPr>
            <a:lstStyle/>
            <a:p>
              <a:r>
                <a:rPr lang="zh-CN" altLang="en-US" sz="2400" b="1" dirty="0">
                  <a:latin typeface="幼圆" panose="02010509060101010101" pitchFamily="49" charset="-122"/>
                  <a:ea typeface="幼圆" panose="02010509060101010101" pitchFamily="49" charset="-122"/>
                </a:rPr>
                <a:t>插入酱油面后的汇聚点</a:t>
              </a:r>
            </a:p>
          </p:txBody>
        </p:sp>
        <p:cxnSp>
          <p:nvCxnSpPr>
            <p:cNvPr id="10" name="直接箭头连接符 9"/>
            <p:cNvCxnSpPr/>
            <p:nvPr/>
          </p:nvCxnSpPr>
          <p:spPr>
            <a:xfrm flipV="1">
              <a:off x="8194458" y="5011801"/>
              <a:ext cx="563377" cy="154761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658600" y="6819900"/>
              <a:ext cx="0" cy="131732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477500" y="8137223"/>
              <a:ext cx="2362200" cy="769441"/>
            </a:xfrm>
            <a:prstGeom prst="rect">
              <a:avLst/>
            </a:prstGeom>
            <a:noFill/>
          </p:spPr>
          <p:txBody>
            <a:bodyPr wrap="square" rtlCol="0">
              <a:spAutoFit/>
            </a:bodyPr>
            <a:lstStyle/>
            <a:p>
              <a:r>
                <a:rPr lang="zh-CN" altLang="en-US" sz="2200" dirty="0">
                  <a:solidFill>
                    <a:srgbClr val="FF0000"/>
                  </a:solidFill>
                </a:rPr>
                <a:t>插入酱油薄层后的新的光路</a:t>
              </a:r>
            </a:p>
          </p:txBody>
        </p:sp>
        <p:cxnSp>
          <p:nvCxnSpPr>
            <p:cNvPr id="39" name="直接箭头连接符 38"/>
            <p:cNvCxnSpPr/>
            <p:nvPr/>
          </p:nvCxnSpPr>
          <p:spPr>
            <a:xfrm flipH="1">
              <a:off x="5943690" y="7054066"/>
              <a:ext cx="838200" cy="1524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017040" y="8578066"/>
              <a:ext cx="2164989" cy="430887"/>
            </a:xfrm>
            <a:prstGeom prst="rect">
              <a:avLst/>
            </a:prstGeom>
            <a:noFill/>
          </p:spPr>
          <p:txBody>
            <a:bodyPr wrap="square" rtlCol="0">
              <a:spAutoFit/>
            </a:bodyPr>
            <a:lstStyle/>
            <a:p>
              <a:r>
                <a:rPr lang="zh-CN" altLang="en-US" sz="2200" dirty="0">
                  <a:solidFill>
                    <a:srgbClr val="C00000"/>
                  </a:solidFill>
                </a:rPr>
                <a:t>酱油薄层</a:t>
              </a:r>
            </a:p>
          </p:txBody>
        </p:sp>
      </p:grpSp>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4"/>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5"/>
          <a:srcRect/>
          <a:stretch>
            <a:fillRect/>
          </a:stretch>
        </p:blipFill>
        <p:spPr>
          <a:xfrm>
            <a:off x="11503338" y="-95306"/>
            <a:ext cx="1984232" cy="2192522"/>
          </a:xfrm>
          <a:prstGeom prst="rect">
            <a:avLst/>
          </a:prstGeom>
        </p:spPr>
      </p:pic>
      <p:pic>
        <p:nvPicPr>
          <p:cNvPr id="26" name="图片 25">
            <a:extLst>
              <a:ext uri="{FF2B5EF4-FFF2-40B4-BE49-F238E27FC236}">
                <a16:creationId xmlns:a16="http://schemas.microsoft.com/office/drawing/2014/main" id="{73AC702E-1D07-4DB4-A61C-6129F200407A}"/>
              </a:ext>
            </a:extLst>
          </p:cNvPr>
          <p:cNvPicPr>
            <a:picLocks noChangeAspect="1"/>
          </p:cNvPicPr>
          <p:nvPr/>
        </p:nvPicPr>
        <p:blipFill rotWithShape="1">
          <a:blip r:embed="rId6"/>
          <a:srcRect l="27501" t="5967" r="18999"/>
          <a:stretch/>
        </p:blipFill>
        <p:spPr>
          <a:xfrm>
            <a:off x="385059" y="4171199"/>
            <a:ext cx="5468347" cy="4703473"/>
          </a:xfrm>
          <a:prstGeom prst="rect">
            <a:avLst/>
          </a:prstGeom>
        </p:spPr>
      </p:pic>
      <p:sp>
        <p:nvSpPr>
          <p:cNvPr id="18" name="文本框 17">
            <a:extLst>
              <a:ext uri="{FF2B5EF4-FFF2-40B4-BE49-F238E27FC236}">
                <a16:creationId xmlns:a16="http://schemas.microsoft.com/office/drawing/2014/main" id="{73857439-B963-4B33-8D3A-07DD3B7EBA7D}"/>
              </a:ext>
            </a:extLst>
          </p:cNvPr>
          <p:cNvSpPr txBox="1"/>
          <p:nvPr/>
        </p:nvSpPr>
        <p:spPr>
          <a:xfrm rot="1578948">
            <a:off x="3263090" y="4340477"/>
            <a:ext cx="1951190" cy="707886"/>
          </a:xfrm>
          <a:prstGeom prst="rect">
            <a:avLst/>
          </a:prstGeom>
          <a:noFill/>
        </p:spPr>
        <p:txBody>
          <a:bodyPr wrap="square" rtlCol="0">
            <a:spAutoFit/>
          </a:bodyPr>
          <a:lstStyle/>
          <a:p>
            <a:r>
              <a:rPr lang="zh-CN" altLang="en-US" sz="4000" dirty="0"/>
              <a:t>凹透镜</a:t>
            </a:r>
          </a:p>
        </p:txBody>
      </p:sp>
      <p:sp>
        <p:nvSpPr>
          <p:cNvPr id="27" name="文本框 26">
            <a:extLst>
              <a:ext uri="{FF2B5EF4-FFF2-40B4-BE49-F238E27FC236}">
                <a16:creationId xmlns:a16="http://schemas.microsoft.com/office/drawing/2014/main" id="{2EE9D534-A423-475B-8B36-DC63E0F8D93C}"/>
              </a:ext>
            </a:extLst>
          </p:cNvPr>
          <p:cNvSpPr txBox="1"/>
          <p:nvPr/>
        </p:nvSpPr>
        <p:spPr>
          <a:xfrm>
            <a:off x="3289370" y="524756"/>
            <a:ext cx="6948170" cy="769441"/>
          </a:xfrm>
          <a:prstGeom prst="rect">
            <a:avLst/>
          </a:prstGeom>
          <a:noFill/>
        </p:spPr>
        <p:txBody>
          <a:bodyPr wrap="square" rtlCol="0">
            <a:spAutoFit/>
          </a:bodyPr>
          <a:lstStyle/>
          <a:p>
            <a:r>
              <a:rPr lang="en-US" altLang="zh-CN" sz="4400" dirty="0"/>
              <a:t>II. </a:t>
            </a:r>
            <a:r>
              <a:rPr lang="zh-CN" altLang="en-US" sz="4400" dirty="0"/>
              <a:t>光斑大小的变化</a:t>
            </a:r>
          </a:p>
        </p:txBody>
      </p:sp>
      <p:sp>
        <p:nvSpPr>
          <p:cNvPr id="4" name="灯片编号占位符 3">
            <a:extLst>
              <a:ext uri="{FF2B5EF4-FFF2-40B4-BE49-F238E27FC236}">
                <a16:creationId xmlns:a16="http://schemas.microsoft.com/office/drawing/2014/main" id="{841D11E5-6B60-4050-B98D-DA706898711E}"/>
              </a:ext>
            </a:extLst>
          </p:cNvPr>
          <p:cNvSpPr>
            <a:spLocks noGrp="1"/>
          </p:cNvSpPr>
          <p:nvPr>
            <p:ph type="sldNum" sz="quarter" idx="12"/>
          </p:nvPr>
        </p:nvSpPr>
        <p:spPr/>
        <p:txBody>
          <a:bodyPr/>
          <a:lstStyle/>
          <a:p>
            <a:fld id="{B6F15528-21DE-4FAA-801E-634DDDAF4B2B}" type="slidenum">
              <a:rPr lang="en-US" smtClean="0"/>
              <a:t>25</a:t>
            </a:fld>
            <a:endParaRPr lang="en-US"/>
          </a:p>
        </p:txBody>
      </p:sp>
    </p:spTree>
    <p:extLst>
      <p:ext uri="{BB962C8B-B14F-4D97-AF65-F5344CB8AC3E}">
        <p14:creationId xmlns:p14="http://schemas.microsoft.com/office/powerpoint/2010/main" val="3705369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406" y="3543300"/>
            <a:ext cx="14548104" cy="5569572"/>
          </a:xfrm>
          <a:prstGeom prst="rect">
            <a:avLst/>
          </a:prstGeom>
        </p:spPr>
      </p:pic>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4"/>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5"/>
          <a:srcRect/>
          <a:stretch>
            <a:fillRect/>
          </a:stretch>
        </p:blipFill>
        <p:spPr>
          <a:xfrm>
            <a:off x="11503338" y="-95306"/>
            <a:ext cx="1984232" cy="2192522"/>
          </a:xfrm>
          <a:prstGeom prst="rect">
            <a:avLst/>
          </a:prstGeom>
        </p:spPr>
      </p:pic>
      <p:sp>
        <p:nvSpPr>
          <p:cNvPr id="23" name="文本框 22"/>
          <p:cNvSpPr txBox="1"/>
          <p:nvPr/>
        </p:nvSpPr>
        <p:spPr>
          <a:xfrm>
            <a:off x="8757835" y="3606481"/>
            <a:ext cx="3281765" cy="461665"/>
          </a:xfrm>
          <a:prstGeom prst="rect">
            <a:avLst/>
          </a:prstGeom>
          <a:noFill/>
        </p:spPr>
        <p:txBody>
          <a:bodyPr wrap="square" rtlCol="0">
            <a:spAutoFit/>
          </a:bodyPr>
          <a:lstStyle/>
          <a:p>
            <a:r>
              <a:rPr lang="zh-CN" altLang="en-US" sz="2400" b="1" dirty="0">
                <a:latin typeface="幼圆" panose="02010509060101010101" pitchFamily="49" charset="-122"/>
                <a:ea typeface="幼圆" panose="02010509060101010101" pitchFamily="49" charset="-122"/>
              </a:rPr>
              <a:t>插入酱油面后的虚焦点</a:t>
            </a:r>
          </a:p>
        </p:txBody>
      </p:sp>
      <p:cxnSp>
        <p:nvCxnSpPr>
          <p:cNvPr id="25" name="直接箭头连接符 24"/>
          <p:cNvCxnSpPr/>
          <p:nvPr/>
        </p:nvCxnSpPr>
        <p:spPr>
          <a:xfrm flipV="1">
            <a:off x="8655719" y="4098157"/>
            <a:ext cx="621631" cy="16874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3392235" y="4206501"/>
            <a:ext cx="1085765" cy="95862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4431687" y="3553064"/>
            <a:ext cx="2362200" cy="769441"/>
          </a:xfrm>
          <a:prstGeom prst="rect">
            <a:avLst/>
          </a:prstGeom>
          <a:noFill/>
        </p:spPr>
        <p:txBody>
          <a:bodyPr wrap="square" rtlCol="0">
            <a:spAutoFit/>
          </a:bodyPr>
          <a:lstStyle/>
          <a:p>
            <a:r>
              <a:rPr lang="zh-CN" altLang="en-US" sz="2200" dirty="0">
                <a:solidFill>
                  <a:srgbClr val="FF0000"/>
                </a:solidFill>
              </a:rPr>
              <a:t>插入酱油薄层后的新的光路</a:t>
            </a:r>
          </a:p>
        </p:txBody>
      </p:sp>
      <p:cxnSp>
        <p:nvCxnSpPr>
          <p:cNvPr id="39" name="直接箭头连接符 38"/>
          <p:cNvCxnSpPr/>
          <p:nvPr/>
        </p:nvCxnSpPr>
        <p:spPr>
          <a:xfrm>
            <a:off x="9935455" y="5941133"/>
            <a:ext cx="1037345" cy="1524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0455233" y="7465133"/>
            <a:ext cx="2164989" cy="430887"/>
          </a:xfrm>
          <a:prstGeom prst="rect">
            <a:avLst/>
          </a:prstGeom>
          <a:noFill/>
        </p:spPr>
        <p:txBody>
          <a:bodyPr wrap="square" rtlCol="0">
            <a:spAutoFit/>
          </a:bodyPr>
          <a:lstStyle/>
          <a:p>
            <a:r>
              <a:rPr lang="zh-CN" altLang="en-US" sz="2200" dirty="0">
                <a:solidFill>
                  <a:srgbClr val="C00000"/>
                </a:solidFill>
              </a:rPr>
              <a:t>酱油薄层</a:t>
            </a:r>
          </a:p>
        </p:txBody>
      </p:sp>
      <p:sp>
        <p:nvSpPr>
          <p:cNvPr id="42" name="文本框 41">
            <a:extLst>
              <a:ext uri="{FF2B5EF4-FFF2-40B4-BE49-F238E27FC236}">
                <a16:creationId xmlns:a16="http://schemas.microsoft.com/office/drawing/2014/main" id="{267CEA68-BAA3-4197-BE88-151184EE777F}"/>
              </a:ext>
            </a:extLst>
          </p:cNvPr>
          <p:cNvSpPr txBox="1"/>
          <p:nvPr/>
        </p:nvSpPr>
        <p:spPr>
          <a:xfrm>
            <a:off x="3289370" y="524756"/>
            <a:ext cx="6948170" cy="769441"/>
          </a:xfrm>
          <a:prstGeom prst="rect">
            <a:avLst/>
          </a:prstGeom>
          <a:noFill/>
        </p:spPr>
        <p:txBody>
          <a:bodyPr wrap="square" rtlCol="0">
            <a:spAutoFit/>
          </a:bodyPr>
          <a:lstStyle/>
          <a:p>
            <a:r>
              <a:rPr lang="en-US" altLang="zh-CN" sz="4400" dirty="0"/>
              <a:t>II. </a:t>
            </a:r>
            <a:r>
              <a:rPr lang="zh-CN" altLang="en-US" sz="4400" dirty="0"/>
              <a:t>光斑大小的变化</a:t>
            </a:r>
          </a:p>
        </p:txBody>
      </p:sp>
      <p:sp>
        <p:nvSpPr>
          <p:cNvPr id="2" name="灯片编号占位符 1">
            <a:extLst>
              <a:ext uri="{FF2B5EF4-FFF2-40B4-BE49-F238E27FC236}">
                <a16:creationId xmlns:a16="http://schemas.microsoft.com/office/drawing/2014/main" id="{E1C8AA79-ADF4-414C-A4CB-EE536D7813ED}"/>
              </a:ext>
            </a:extLst>
          </p:cNvPr>
          <p:cNvSpPr>
            <a:spLocks noGrp="1"/>
          </p:cNvSpPr>
          <p:nvPr>
            <p:ph type="sldNum" sz="quarter" idx="12"/>
          </p:nvPr>
        </p:nvSpPr>
        <p:spPr/>
        <p:txBody>
          <a:bodyPr/>
          <a:lstStyle/>
          <a:p>
            <a:fld id="{B6F15528-21DE-4FAA-801E-634DDDAF4B2B}" type="slidenum">
              <a:rPr lang="en-US" smtClean="0"/>
              <a:t>26</a:t>
            </a:fld>
            <a:endParaRPr lang="en-US"/>
          </a:p>
        </p:txBody>
      </p:sp>
    </p:spTree>
    <p:extLst>
      <p:ext uri="{BB962C8B-B14F-4D97-AF65-F5344CB8AC3E}">
        <p14:creationId xmlns:p14="http://schemas.microsoft.com/office/powerpoint/2010/main" val="283493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4"/>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5"/>
          <a:srcRect/>
          <a:stretch>
            <a:fillRect/>
          </a:stretch>
        </p:blipFill>
        <p:spPr>
          <a:xfrm>
            <a:off x="11503338" y="-95306"/>
            <a:ext cx="1984232" cy="2192522"/>
          </a:xfrm>
          <a:prstGeom prst="rect">
            <a:avLst/>
          </a:prstGeom>
        </p:spPr>
      </p:pic>
      <p:sp>
        <p:nvSpPr>
          <p:cNvPr id="2" name="文本框 1"/>
          <p:cNvSpPr txBox="1"/>
          <p:nvPr/>
        </p:nvSpPr>
        <p:spPr>
          <a:xfrm>
            <a:off x="7270389" y="4291103"/>
            <a:ext cx="8809583" cy="523220"/>
          </a:xfrm>
          <a:prstGeom prst="rect">
            <a:avLst/>
          </a:prstGeom>
          <a:noFill/>
        </p:spPr>
        <p:txBody>
          <a:bodyPr wrap="square" rtlCol="0">
            <a:spAutoFit/>
          </a:bodyPr>
          <a:lstStyle/>
          <a:p>
            <a:endParaRPr lang="zh-CN" altLang="en-US" sz="2800" dirty="0">
              <a:solidFill>
                <a:schemeClr val="bg1">
                  <a:lumMod val="50000"/>
                </a:schemeClr>
              </a:solidFill>
            </a:endParaRPr>
          </a:p>
        </p:txBody>
      </p:sp>
      <p:pic>
        <p:nvPicPr>
          <p:cNvPr id="25" name="图片 5" descr="QQ截图20190427222940"/>
          <p:cNvPicPr>
            <a:picLocks noChangeAspect="1"/>
          </p:cNvPicPr>
          <p:nvPr/>
        </p:nvPicPr>
        <p:blipFill>
          <a:blip r:embed="rId6"/>
          <a:srcRect l="2129" r="4923"/>
          <a:stretch>
            <a:fillRect/>
          </a:stretch>
        </p:blipFill>
        <p:spPr>
          <a:xfrm>
            <a:off x="10791042" y="2904242"/>
            <a:ext cx="6153849" cy="5273546"/>
          </a:xfrm>
          <a:prstGeom prst="rect">
            <a:avLst/>
          </a:prstGeom>
        </p:spPr>
      </p:pic>
      <p:sp>
        <p:nvSpPr>
          <p:cNvPr id="39" name="文本框 38">
            <a:extLst>
              <a:ext uri="{FF2B5EF4-FFF2-40B4-BE49-F238E27FC236}">
                <a16:creationId xmlns:a16="http://schemas.microsoft.com/office/drawing/2014/main" id="{4EFD4C6B-0ED7-4AB4-B8E6-FD4953F3FB24}"/>
              </a:ext>
            </a:extLst>
          </p:cNvPr>
          <p:cNvSpPr txBox="1"/>
          <p:nvPr/>
        </p:nvSpPr>
        <p:spPr>
          <a:xfrm>
            <a:off x="3411563" y="496548"/>
            <a:ext cx="6948170" cy="769441"/>
          </a:xfrm>
          <a:prstGeom prst="rect">
            <a:avLst/>
          </a:prstGeom>
          <a:noFill/>
        </p:spPr>
        <p:txBody>
          <a:bodyPr wrap="square" rtlCol="0">
            <a:spAutoFit/>
          </a:bodyPr>
          <a:lstStyle/>
          <a:p>
            <a:r>
              <a:rPr lang="en-US" altLang="zh-CN" sz="4400" dirty="0"/>
              <a:t>III. </a:t>
            </a:r>
            <a:r>
              <a:rPr lang="zh-CN" altLang="en-US" sz="4400" dirty="0"/>
              <a:t>热对流问题</a:t>
            </a:r>
          </a:p>
        </p:txBody>
      </p:sp>
      <p:sp>
        <p:nvSpPr>
          <p:cNvPr id="5" name="文本框 4">
            <a:extLst>
              <a:ext uri="{FF2B5EF4-FFF2-40B4-BE49-F238E27FC236}">
                <a16:creationId xmlns:a16="http://schemas.microsoft.com/office/drawing/2014/main" id="{A82F98CB-5968-425C-8A2E-2658129EFCB4}"/>
              </a:ext>
            </a:extLst>
          </p:cNvPr>
          <p:cNvSpPr txBox="1"/>
          <p:nvPr/>
        </p:nvSpPr>
        <p:spPr>
          <a:xfrm>
            <a:off x="3663875" y="9639300"/>
            <a:ext cx="4339650" cy="646331"/>
          </a:xfrm>
          <a:prstGeom prst="rect">
            <a:avLst/>
          </a:prstGeom>
          <a:noFill/>
        </p:spPr>
        <p:txBody>
          <a:bodyPr wrap="none" rtlCol="0">
            <a:spAutoFit/>
          </a:bodyPr>
          <a:lstStyle/>
          <a:p>
            <a:r>
              <a:rPr lang="zh-CN" altLang="en-US" sz="3600" dirty="0"/>
              <a:t>补充实验装置示意图</a:t>
            </a:r>
          </a:p>
        </p:txBody>
      </p:sp>
      <p:sp>
        <p:nvSpPr>
          <p:cNvPr id="40" name="文本框 39">
            <a:extLst>
              <a:ext uri="{FF2B5EF4-FFF2-40B4-BE49-F238E27FC236}">
                <a16:creationId xmlns:a16="http://schemas.microsoft.com/office/drawing/2014/main" id="{B75D3578-71BC-4DDB-90D0-9593B763F43B}"/>
              </a:ext>
            </a:extLst>
          </p:cNvPr>
          <p:cNvSpPr txBox="1"/>
          <p:nvPr/>
        </p:nvSpPr>
        <p:spPr>
          <a:xfrm>
            <a:off x="11675180" y="8611970"/>
            <a:ext cx="4801314" cy="646331"/>
          </a:xfrm>
          <a:prstGeom prst="rect">
            <a:avLst/>
          </a:prstGeom>
          <a:noFill/>
        </p:spPr>
        <p:txBody>
          <a:bodyPr wrap="none" rtlCol="0">
            <a:spAutoFit/>
          </a:bodyPr>
          <a:lstStyle/>
          <a:p>
            <a:r>
              <a:rPr lang="zh-CN" altLang="en-US" sz="3600" dirty="0"/>
              <a:t>激光穿透厚酱油层成像</a:t>
            </a:r>
          </a:p>
        </p:txBody>
      </p:sp>
      <p:pic>
        <p:nvPicPr>
          <p:cNvPr id="6" name="图片 5">
            <a:extLst>
              <a:ext uri="{FF2B5EF4-FFF2-40B4-BE49-F238E27FC236}">
                <a16:creationId xmlns:a16="http://schemas.microsoft.com/office/drawing/2014/main" id="{475B4A77-61A3-4D9B-BAC3-5E25C4F6A1D1}"/>
              </a:ext>
            </a:extLst>
          </p:cNvPr>
          <p:cNvPicPr>
            <a:picLocks noChangeAspect="1"/>
          </p:cNvPicPr>
          <p:nvPr/>
        </p:nvPicPr>
        <p:blipFill rotWithShape="1">
          <a:blip r:embed="rId7"/>
          <a:srcRect l="12914" t="21227" r="9719" b="9124"/>
          <a:stretch/>
        </p:blipFill>
        <p:spPr>
          <a:xfrm>
            <a:off x="6243708" y="1411870"/>
            <a:ext cx="3769553" cy="4524726"/>
          </a:xfrm>
          <a:prstGeom prst="rect">
            <a:avLst/>
          </a:prstGeom>
        </p:spPr>
      </p:pic>
      <p:graphicFrame>
        <p:nvGraphicFramePr>
          <p:cNvPr id="3" name="对象 2">
            <a:extLst>
              <a:ext uri="{FF2B5EF4-FFF2-40B4-BE49-F238E27FC236}">
                <a16:creationId xmlns:a16="http://schemas.microsoft.com/office/drawing/2014/main" id="{3FF02048-5DF0-48D3-8FB2-F4EF1D64F637}"/>
              </a:ext>
            </a:extLst>
          </p:cNvPr>
          <p:cNvGraphicFramePr>
            <a:graphicFrameLocks noChangeAspect="1"/>
          </p:cNvGraphicFramePr>
          <p:nvPr>
            <p:extLst>
              <p:ext uri="{D42A27DB-BD31-4B8C-83A1-F6EECF244321}">
                <p14:modId xmlns:p14="http://schemas.microsoft.com/office/powerpoint/2010/main" val="2582646034"/>
              </p:ext>
            </p:extLst>
          </p:nvPr>
        </p:nvGraphicFramePr>
        <p:xfrm>
          <a:off x="279784" y="5978773"/>
          <a:ext cx="9931016" cy="3738079"/>
        </p:xfrm>
        <a:graphic>
          <a:graphicData uri="http://schemas.openxmlformats.org/presentationml/2006/ole">
            <mc:AlternateContent xmlns:mc="http://schemas.openxmlformats.org/markup-compatibility/2006">
              <mc:Choice xmlns:v="urn:schemas-microsoft-com:vml" Requires="v">
                <p:oleObj spid="_x0000_s7211" name="Visio" r:id="rId8" imgW="6781871" imgH="2552873" progId="Visio.Drawing.15">
                  <p:embed/>
                </p:oleObj>
              </mc:Choice>
              <mc:Fallback>
                <p:oleObj name="Visio" r:id="rId8" imgW="6781871" imgH="2552873" progId="Visio.Drawing.15">
                  <p:embed/>
                  <p:pic>
                    <p:nvPicPr>
                      <p:cNvPr id="3" name="对象 2">
                        <a:extLst>
                          <a:ext uri="{FF2B5EF4-FFF2-40B4-BE49-F238E27FC236}">
                            <a16:creationId xmlns:a16="http://schemas.microsoft.com/office/drawing/2014/main" id="{3FF02048-5DF0-48D3-8FB2-F4EF1D64F637}"/>
                          </a:ext>
                        </a:extLst>
                      </p:cNvPr>
                      <p:cNvPicPr/>
                      <p:nvPr/>
                    </p:nvPicPr>
                    <p:blipFill>
                      <a:blip r:embed="rId9"/>
                      <a:stretch>
                        <a:fillRect/>
                      </a:stretch>
                    </p:blipFill>
                    <p:spPr>
                      <a:xfrm>
                        <a:off x="279784" y="5978773"/>
                        <a:ext cx="9931016" cy="3738079"/>
                      </a:xfrm>
                      <a:prstGeom prst="rect">
                        <a:avLst/>
                      </a:prstGeom>
                    </p:spPr>
                  </p:pic>
                </p:oleObj>
              </mc:Fallback>
            </mc:AlternateContent>
          </a:graphicData>
        </a:graphic>
      </p:graphicFrame>
      <p:cxnSp>
        <p:nvCxnSpPr>
          <p:cNvPr id="12" name="直接箭头连接符 11">
            <a:extLst>
              <a:ext uri="{FF2B5EF4-FFF2-40B4-BE49-F238E27FC236}">
                <a16:creationId xmlns:a16="http://schemas.microsoft.com/office/drawing/2014/main" id="{E1CC2D12-765D-4C9B-A0DC-92DD01A43E78}"/>
              </a:ext>
            </a:extLst>
          </p:cNvPr>
          <p:cNvCxnSpPr/>
          <p:nvPr/>
        </p:nvCxnSpPr>
        <p:spPr>
          <a:xfrm flipH="1">
            <a:off x="5436644" y="5969421"/>
            <a:ext cx="2547173" cy="926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BE3D892D-7FD9-456A-A81E-2D8F7C7A5FA0}"/>
              </a:ext>
            </a:extLst>
          </p:cNvPr>
          <p:cNvSpPr>
            <a:spLocks noGrp="1"/>
          </p:cNvSpPr>
          <p:nvPr>
            <p:ph type="sldNum" sz="quarter" idx="12"/>
          </p:nvPr>
        </p:nvSpPr>
        <p:spPr/>
        <p:txBody>
          <a:bodyPr/>
          <a:lstStyle/>
          <a:p>
            <a:fld id="{B6F15528-21DE-4FAA-801E-634DDDAF4B2B}" type="slidenum">
              <a:rPr lang="en-US" smtClean="0"/>
              <a:t>27</a:t>
            </a:fld>
            <a:endParaRPr lang="en-US"/>
          </a:p>
        </p:txBody>
      </p:sp>
    </p:spTree>
    <p:extLst>
      <p:ext uri="{BB962C8B-B14F-4D97-AF65-F5344CB8AC3E}">
        <p14:creationId xmlns:p14="http://schemas.microsoft.com/office/powerpoint/2010/main" val="194226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sp>
        <p:nvSpPr>
          <p:cNvPr id="2" name="文本框 1"/>
          <p:cNvSpPr txBox="1"/>
          <p:nvPr/>
        </p:nvSpPr>
        <p:spPr>
          <a:xfrm>
            <a:off x="7270389" y="4291103"/>
            <a:ext cx="8809583" cy="523220"/>
          </a:xfrm>
          <a:prstGeom prst="rect">
            <a:avLst/>
          </a:prstGeom>
          <a:noFill/>
        </p:spPr>
        <p:txBody>
          <a:bodyPr wrap="square" rtlCol="0">
            <a:spAutoFit/>
          </a:bodyPr>
          <a:lstStyle/>
          <a:p>
            <a:endParaRPr lang="zh-CN" altLang="en-US" sz="2800" dirty="0">
              <a:solidFill>
                <a:schemeClr val="bg1">
                  <a:lumMod val="50000"/>
                </a:schemeClr>
              </a:solidFill>
            </a:endParaRPr>
          </a:p>
        </p:txBody>
      </p:sp>
      <p:pic>
        <p:nvPicPr>
          <p:cNvPr id="23" name="图片 6" descr="QQ截图20190427225226"/>
          <p:cNvPicPr>
            <a:picLocks noChangeAspect="1"/>
          </p:cNvPicPr>
          <p:nvPr/>
        </p:nvPicPr>
        <p:blipFill>
          <a:blip r:embed="rId5"/>
          <a:srcRect t="6330" b="9317"/>
          <a:stretch>
            <a:fillRect/>
          </a:stretch>
        </p:blipFill>
        <p:spPr>
          <a:xfrm>
            <a:off x="9122337" y="1223173"/>
            <a:ext cx="4762001" cy="3938245"/>
          </a:xfrm>
          <a:prstGeom prst="rect">
            <a:avLst/>
          </a:prstGeom>
        </p:spPr>
      </p:pic>
      <p:pic>
        <p:nvPicPr>
          <p:cNvPr id="25" name="图片 5" descr="QQ截图20190427222940"/>
          <p:cNvPicPr>
            <a:picLocks noChangeAspect="1"/>
          </p:cNvPicPr>
          <p:nvPr/>
        </p:nvPicPr>
        <p:blipFill>
          <a:blip r:embed="rId6"/>
          <a:srcRect l="2129" r="4923"/>
          <a:stretch>
            <a:fillRect/>
          </a:stretch>
        </p:blipFill>
        <p:spPr>
          <a:xfrm>
            <a:off x="3719985" y="1210166"/>
            <a:ext cx="4586513" cy="3930416"/>
          </a:xfrm>
          <a:prstGeom prst="rect">
            <a:avLst/>
          </a:prstGeom>
        </p:spPr>
      </p:pic>
      <p:sp>
        <p:nvSpPr>
          <p:cNvPr id="24" name="文本框 23">
            <a:extLst>
              <a:ext uri="{FF2B5EF4-FFF2-40B4-BE49-F238E27FC236}">
                <a16:creationId xmlns:a16="http://schemas.microsoft.com/office/drawing/2014/main" id="{FABB2BB4-B0E2-4EAE-A6D5-498395133067}"/>
              </a:ext>
            </a:extLst>
          </p:cNvPr>
          <p:cNvSpPr txBox="1"/>
          <p:nvPr/>
        </p:nvSpPr>
        <p:spPr>
          <a:xfrm>
            <a:off x="198441" y="3791335"/>
            <a:ext cx="3581399" cy="1077218"/>
          </a:xfrm>
          <a:prstGeom prst="rect">
            <a:avLst/>
          </a:prstGeom>
          <a:noFill/>
        </p:spPr>
        <p:txBody>
          <a:bodyPr wrap="square" rtlCol="0">
            <a:spAutoFit/>
          </a:bodyPr>
          <a:lstStyle/>
          <a:p>
            <a:r>
              <a:rPr lang="zh-CN" altLang="en-US" sz="3200" dirty="0"/>
              <a:t>激光穿透厚酱油层成像</a:t>
            </a:r>
          </a:p>
        </p:txBody>
      </p:sp>
      <p:sp>
        <p:nvSpPr>
          <p:cNvPr id="40" name="文本框 39">
            <a:extLst>
              <a:ext uri="{FF2B5EF4-FFF2-40B4-BE49-F238E27FC236}">
                <a16:creationId xmlns:a16="http://schemas.microsoft.com/office/drawing/2014/main" id="{64742A48-7258-4B4E-8E52-9455FBCA8462}"/>
              </a:ext>
            </a:extLst>
          </p:cNvPr>
          <p:cNvSpPr txBox="1"/>
          <p:nvPr/>
        </p:nvSpPr>
        <p:spPr>
          <a:xfrm>
            <a:off x="13853858" y="3118695"/>
            <a:ext cx="4288353" cy="584775"/>
          </a:xfrm>
          <a:prstGeom prst="rect">
            <a:avLst/>
          </a:prstGeom>
          <a:noFill/>
        </p:spPr>
        <p:txBody>
          <a:bodyPr wrap="none" rtlCol="0">
            <a:spAutoFit/>
          </a:bodyPr>
          <a:lstStyle/>
          <a:p>
            <a:r>
              <a:rPr lang="zh-CN" altLang="en-US" sz="3200" dirty="0"/>
              <a:t>激光穿透酱油薄层成像</a:t>
            </a:r>
          </a:p>
        </p:txBody>
      </p:sp>
      <p:sp>
        <p:nvSpPr>
          <p:cNvPr id="27" name="文本框 26">
            <a:extLst>
              <a:ext uri="{FF2B5EF4-FFF2-40B4-BE49-F238E27FC236}">
                <a16:creationId xmlns:a16="http://schemas.microsoft.com/office/drawing/2014/main" id="{C8DF8575-12AA-499B-B51C-5361097A96B9}"/>
              </a:ext>
            </a:extLst>
          </p:cNvPr>
          <p:cNvSpPr txBox="1"/>
          <p:nvPr/>
        </p:nvSpPr>
        <p:spPr>
          <a:xfrm>
            <a:off x="3411563" y="496548"/>
            <a:ext cx="6948170" cy="769441"/>
          </a:xfrm>
          <a:prstGeom prst="rect">
            <a:avLst/>
          </a:prstGeom>
          <a:noFill/>
        </p:spPr>
        <p:txBody>
          <a:bodyPr wrap="square" rtlCol="0">
            <a:spAutoFit/>
          </a:bodyPr>
          <a:lstStyle/>
          <a:p>
            <a:r>
              <a:rPr lang="en-US" altLang="zh-CN" sz="4400" dirty="0"/>
              <a:t>III. </a:t>
            </a:r>
            <a:r>
              <a:rPr lang="zh-CN" altLang="en-US" sz="4400" dirty="0"/>
              <a:t>热对流问题</a:t>
            </a:r>
          </a:p>
        </p:txBody>
      </p:sp>
      <p:pic>
        <p:nvPicPr>
          <p:cNvPr id="22" name="图片 3" descr="QQ截图20190427221532">
            <a:extLst>
              <a:ext uri="{FF2B5EF4-FFF2-40B4-BE49-F238E27FC236}">
                <a16:creationId xmlns:a16="http://schemas.microsoft.com/office/drawing/2014/main" id="{E25DD257-D2F0-40E4-96C6-7ADBB51F2CD9}"/>
              </a:ext>
            </a:extLst>
          </p:cNvPr>
          <p:cNvPicPr>
            <a:picLocks noChangeAspect="1"/>
          </p:cNvPicPr>
          <p:nvPr/>
        </p:nvPicPr>
        <p:blipFill rotWithShape="1">
          <a:blip r:embed="rId7"/>
          <a:srcRect t="10486"/>
          <a:stretch/>
        </p:blipFill>
        <p:spPr>
          <a:xfrm>
            <a:off x="9144000" y="5361178"/>
            <a:ext cx="6963743" cy="4824096"/>
          </a:xfrm>
          <a:prstGeom prst="rect">
            <a:avLst/>
          </a:prstGeom>
        </p:spPr>
      </p:pic>
      <p:sp>
        <p:nvSpPr>
          <p:cNvPr id="38" name="文本框 37">
            <a:extLst>
              <a:ext uri="{FF2B5EF4-FFF2-40B4-BE49-F238E27FC236}">
                <a16:creationId xmlns:a16="http://schemas.microsoft.com/office/drawing/2014/main" id="{1908BAD8-53EE-4E33-AC53-46C8B30F06B5}"/>
              </a:ext>
            </a:extLst>
          </p:cNvPr>
          <p:cNvSpPr txBox="1"/>
          <p:nvPr/>
        </p:nvSpPr>
        <p:spPr>
          <a:xfrm>
            <a:off x="14416333" y="4600574"/>
            <a:ext cx="3925848" cy="646331"/>
          </a:xfrm>
          <a:prstGeom prst="rect">
            <a:avLst/>
          </a:prstGeom>
          <a:noFill/>
        </p:spPr>
        <p:txBody>
          <a:bodyPr wrap="square" rtlCol="0">
            <a:spAutoFit/>
          </a:bodyPr>
          <a:lstStyle/>
          <a:p>
            <a:r>
              <a:rPr lang="zh-CN" altLang="en-US" sz="3600" dirty="0"/>
              <a:t>酱油薄层温度分布</a:t>
            </a:r>
          </a:p>
        </p:txBody>
      </p:sp>
      <p:grpSp>
        <p:nvGrpSpPr>
          <p:cNvPr id="39" name="组合 38">
            <a:extLst>
              <a:ext uri="{FF2B5EF4-FFF2-40B4-BE49-F238E27FC236}">
                <a16:creationId xmlns:a16="http://schemas.microsoft.com/office/drawing/2014/main" id="{AEFDB557-512A-4A8A-8D14-0690641937D9}"/>
              </a:ext>
            </a:extLst>
          </p:cNvPr>
          <p:cNvGrpSpPr/>
          <p:nvPr/>
        </p:nvGrpSpPr>
        <p:grpSpPr>
          <a:xfrm>
            <a:off x="3738093" y="5293595"/>
            <a:ext cx="4568405" cy="4959264"/>
            <a:chOff x="3407559" y="3022658"/>
            <a:chExt cx="4669640" cy="5137425"/>
          </a:xfrm>
        </p:grpSpPr>
        <p:pic>
          <p:nvPicPr>
            <p:cNvPr id="41" name="图片 40">
              <a:extLst>
                <a:ext uri="{FF2B5EF4-FFF2-40B4-BE49-F238E27FC236}">
                  <a16:creationId xmlns:a16="http://schemas.microsoft.com/office/drawing/2014/main" id="{1E228B76-A54E-4D8F-898A-5089078C014C}"/>
                </a:ext>
              </a:extLst>
            </p:cNvPr>
            <p:cNvPicPr>
              <a:picLocks noChangeAspect="1"/>
            </p:cNvPicPr>
            <p:nvPr/>
          </p:nvPicPr>
          <p:blipFill>
            <a:blip r:embed="rId8"/>
            <a:stretch>
              <a:fillRect/>
            </a:stretch>
          </p:blipFill>
          <p:spPr>
            <a:xfrm rot="16200000">
              <a:off x="2389954" y="4040264"/>
              <a:ext cx="5137424" cy="3102214"/>
            </a:xfrm>
            <a:prstGeom prst="rect">
              <a:avLst/>
            </a:prstGeom>
          </p:spPr>
        </p:pic>
        <p:pic>
          <p:nvPicPr>
            <p:cNvPr id="42" name="图片 41">
              <a:extLst>
                <a:ext uri="{FF2B5EF4-FFF2-40B4-BE49-F238E27FC236}">
                  <a16:creationId xmlns:a16="http://schemas.microsoft.com/office/drawing/2014/main" id="{D69A384C-ECF4-4D9A-90FD-986A54EFEE84}"/>
                </a:ext>
              </a:extLst>
            </p:cNvPr>
            <p:cNvPicPr>
              <a:picLocks noChangeAspect="1"/>
            </p:cNvPicPr>
            <p:nvPr/>
          </p:nvPicPr>
          <p:blipFill>
            <a:blip r:embed="rId9"/>
            <a:stretch>
              <a:fillRect/>
            </a:stretch>
          </p:blipFill>
          <p:spPr>
            <a:xfrm>
              <a:off x="6681160" y="3022658"/>
              <a:ext cx="1396039" cy="5137424"/>
            </a:xfrm>
            <a:prstGeom prst="rect">
              <a:avLst/>
            </a:prstGeom>
          </p:spPr>
        </p:pic>
        <p:sp>
          <p:nvSpPr>
            <p:cNvPr id="43" name="文本框 42">
              <a:extLst>
                <a:ext uri="{FF2B5EF4-FFF2-40B4-BE49-F238E27FC236}">
                  <a16:creationId xmlns:a16="http://schemas.microsoft.com/office/drawing/2014/main" id="{D597C724-4A4F-4045-8822-E0A1FF432E82}"/>
                </a:ext>
              </a:extLst>
            </p:cNvPr>
            <p:cNvSpPr txBox="1"/>
            <p:nvPr/>
          </p:nvSpPr>
          <p:spPr>
            <a:xfrm>
              <a:off x="5319197" y="3154517"/>
              <a:ext cx="1005403" cy="584775"/>
            </a:xfrm>
            <a:prstGeom prst="rect">
              <a:avLst/>
            </a:prstGeom>
            <a:solidFill>
              <a:srgbClr val="FFFFFF"/>
            </a:solidFill>
            <a:ln>
              <a:noFill/>
            </a:ln>
          </p:spPr>
          <p:txBody>
            <a:bodyPr wrap="none" rtlCol="0">
              <a:spAutoFit/>
            </a:bodyPr>
            <a:lstStyle/>
            <a:p>
              <a:r>
                <a:rPr lang="zh-CN" altLang="en-US" sz="3200" dirty="0">
                  <a:solidFill>
                    <a:srgbClr val="FF0000"/>
                  </a:solidFill>
                </a:rPr>
                <a:t>空气</a:t>
              </a:r>
            </a:p>
          </p:txBody>
        </p:sp>
        <p:sp>
          <p:nvSpPr>
            <p:cNvPr id="44" name="文本框 43">
              <a:extLst>
                <a:ext uri="{FF2B5EF4-FFF2-40B4-BE49-F238E27FC236}">
                  <a16:creationId xmlns:a16="http://schemas.microsoft.com/office/drawing/2014/main" id="{98A5074A-2C06-4690-9342-D48D582295DE}"/>
                </a:ext>
              </a:extLst>
            </p:cNvPr>
            <p:cNvSpPr txBox="1"/>
            <p:nvPr/>
          </p:nvSpPr>
          <p:spPr>
            <a:xfrm>
              <a:off x="5319197" y="5600700"/>
              <a:ext cx="1005403" cy="584775"/>
            </a:xfrm>
            <a:prstGeom prst="rect">
              <a:avLst/>
            </a:prstGeom>
            <a:solidFill>
              <a:srgbClr val="FFFFFF"/>
            </a:solidFill>
            <a:ln>
              <a:noFill/>
            </a:ln>
          </p:spPr>
          <p:txBody>
            <a:bodyPr wrap="none" rtlCol="0">
              <a:spAutoFit/>
            </a:bodyPr>
            <a:lstStyle/>
            <a:p>
              <a:r>
                <a:rPr lang="zh-CN" altLang="en-US" sz="3200" dirty="0">
                  <a:solidFill>
                    <a:srgbClr val="FF0000"/>
                  </a:solidFill>
                </a:rPr>
                <a:t>酱油</a:t>
              </a:r>
            </a:p>
          </p:txBody>
        </p:sp>
      </p:grpSp>
      <p:sp>
        <p:nvSpPr>
          <p:cNvPr id="26" name="文本框 25">
            <a:extLst>
              <a:ext uri="{FF2B5EF4-FFF2-40B4-BE49-F238E27FC236}">
                <a16:creationId xmlns:a16="http://schemas.microsoft.com/office/drawing/2014/main" id="{0916955B-8510-4747-AFF5-E1DC751F0477}"/>
              </a:ext>
            </a:extLst>
          </p:cNvPr>
          <p:cNvSpPr txBox="1"/>
          <p:nvPr/>
        </p:nvSpPr>
        <p:spPr>
          <a:xfrm>
            <a:off x="0" y="9467286"/>
            <a:ext cx="3858124" cy="646331"/>
          </a:xfrm>
          <a:prstGeom prst="rect">
            <a:avLst/>
          </a:prstGeom>
          <a:noFill/>
        </p:spPr>
        <p:txBody>
          <a:bodyPr wrap="square" rtlCol="0">
            <a:spAutoFit/>
          </a:bodyPr>
          <a:lstStyle/>
          <a:p>
            <a:r>
              <a:rPr lang="zh-CN" altLang="en-US" sz="3600" dirty="0"/>
              <a:t>厚酱油层温度分布</a:t>
            </a:r>
          </a:p>
        </p:txBody>
      </p:sp>
      <p:sp>
        <p:nvSpPr>
          <p:cNvPr id="3" name="灯片编号占位符 2">
            <a:extLst>
              <a:ext uri="{FF2B5EF4-FFF2-40B4-BE49-F238E27FC236}">
                <a16:creationId xmlns:a16="http://schemas.microsoft.com/office/drawing/2014/main" id="{B83E40B3-D322-44BC-BAB5-3F20205B82FA}"/>
              </a:ext>
            </a:extLst>
          </p:cNvPr>
          <p:cNvSpPr>
            <a:spLocks noGrp="1"/>
          </p:cNvSpPr>
          <p:nvPr>
            <p:ph type="sldNum" sz="quarter" idx="12"/>
          </p:nvPr>
        </p:nvSpPr>
        <p:spPr/>
        <p:txBody>
          <a:bodyPr/>
          <a:lstStyle/>
          <a:p>
            <a:fld id="{B6F15528-21DE-4FAA-801E-634DDDAF4B2B}" type="slidenum">
              <a:rPr lang="en-US" smtClean="0"/>
              <a:t>28</a:t>
            </a:fld>
            <a:endParaRPr lang="en-US"/>
          </a:p>
        </p:txBody>
      </p:sp>
    </p:spTree>
    <p:extLst>
      <p:ext uri="{BB962C8B-B14F-4D97-AF65-F5344CB8AC3E}">
        <p14:creationId xmlns:p14="http://schemas.microsoft.com/office/powerpoint/2010/main" val="65015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5400000">
            <a:off x="-1494518" y="-1304018"/>
            <a:ext cx="4665437" cy="466543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solidFill>
                  <a:srgbClr val="7D7582"/>
                </a:solidFill>
                <a:latin typeface="汉仪文黑-65W" panose="00020600040101010101" pitchFamily="18" charset="-122"/>
                <a:ea typeface="汉仪文黑-65W" panose="00020600040101010101" pitchFamily="18" charset="-122"/>
                <a:cs typeface="+mn-ea"/>
                <a:sym typeface="+mn-lt"/>
              </a:endParaRPr>
            </a:p>
          </p:txBody>
        </p:sp>
      </p:grpSp>
      <p:sp>
        <p:nvSpPr>
          <p:cNvPr id="6" name="AutoShape 6"/>
          <p:cNvSpPr/>
          <p:nvPr/>
        </p:nvSpPr>
        <p:spPr>
          <a:xfrm rot="10800000">
            <a:off x="956480" y="1028700"/>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7"/>
          <p:cNvSpPr/>
          <p:nvPr/>
        </p:nvSpPr>
        <p:spPr>
          <a:xfrm rot="10800000">
            <a:off x="595378" y="1462023"/>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1" name="AutoShape 11"/>
          <p:cNvSpPr/>
          <p:nvPr/>
        </p:nvSpPr>
        <p:spPr>
          <a:xfrm>
            <a:off x="15982343" y="-175279"/>
            <a:ext cx="2496157" cy="10637558"/>
          </a:xfrm>
          <a:prstGeom prst="rect">
            <a:avLst/>
          </a:pr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5" name="TextBox 3"/>
          <p:cNvSpPr txBox="1"/>
          <p:nvPr/>
        </p:nvSpPr>
        <p:spPr>
          <a:xfrm>
            <a:off x="1143000" y="419100"/>
            <a:ext cx="2212526" cy="1150892"/>
          </a:xfrm>
          <a:prstGeom prst="rect">
            <a:avLst/>
          </a:prstGeom>
        </p:spPr>
        <p:txBody>
          <a:bodyPr wrap="square" lIns="0" tIns="0" rIns="0" bIns="0" rtlCol="0" anchor="t">
            <a:spAutoFit/>
          </a:bodyPr>
          <a:lstStyle/>
          <a:p>
            <a:pPr>
              <a:lnSpc>
                <a:spcPts val="8800"/>
              </a:lnSpc>
            </a:pPr>
            <a:r>
              <a:rPr lang="zh-CN" altLang="en-US" sz="8000" b="1" dirty="0">
                <a:solidFill>
                  <a:srgbClr val="050707"/>
                </a:solidFill>
                <a:latin typeface="汉仪文黑-65W" panose="00020600040101010101" pitchFamily="18" charset="-122"/>
                <a:ea typeface="汉仪文黑-65W" panose="00020600040101010101" pitchFamily="18" charset="-122"/>
                <a:cs typeface="+mn-ea"/>
                <a:sym typeface="+mn-lt"/>
              </a:rPr>
              <a:t>总结</a:t>
            </a:r>
          </a:p>
        </p:txBody>
      </p:sp>
      <p:pic>
        <p:nvPicPr>
          <p:cNvPr id="12" name="图片 5" descr="QQ截图20190427222940">
            <a:extLst>
              <a:ext uri="{FF2B5EF4-FFF2-40B4-BE49-F238E27FC236}">
                <a16:creationId xmlns:a16="http://schemas.microsoft.com/office/drawing/2014/main" id="{6F029C6A-D795-4FF6-A1D3-9F3637C15743}"/>
              </a:ext>
            </a:extLst>
          </p:cNvPr>
          <p:cNvPicPr>
            <a:picLocks noChangeAspect="1"/>
          </p:cNvPicPr>
          <p:nvPr/>
        </p:nvPicPr>
        <p:blipFill>
          <a:blip r:embed="rId3"/>
          <a:srcRect l="2129" r="4923"/>
          <a:stretch>
            <a:fillRect/>
          </a:stretch>
        </p:blipFill>
        <p:spPr>
          <a:xfrm>
            <a:off x="10352902" y="5466715"/>
            <a:ext cx="4551537" cy="3900444"/>
          </a:xfrm>
          <a:prstGeom prst="rect">
            <a:avLst/>
          </a:prstGeom>
        </p:spPr>
      </p:pic>
      <p:grpSp>
        <p:nvGrpSpPr>
          <p:cNvPr id="3" name="组合 2">
            <a:extLst>
              <a:ext uri="{FF2B5EF4-FFF2-40B4-BE49-F238E27FC236}">
                <a16:creationId xmlns:a16="http://schemas.microsoft.com/office/drawing/2014/main" id="{DB53A035-BC4B-4581-96E6-6918564D141E}"/>
              </a:ext>
            </a:extLst>
          </p:cNvPr>
          <p:cNvGrpSpPr/>
          <p:nvPr/>
        </p:nvGrpSpPr>
        <p:grpSpPr>
          <a:xfrm>
            <a:off x="4125274" y="58821"/>
            <a:ext cx="10460887" cy="5389479"/>
            <a:chOff x="2419605" y="2191817"/>
            <a:chExt cx="15268020" cy="7866128"/>
          </a:xfrm>
        </p:grpSpPr>
        <p:graphicFrame>
          <p:nvGraphicFramePr>
            <p:cNvPr id="23" name="图表 22">
              <a:extLst>
                <a:ext uri="{FF2B5EF4-FFF2-40B4-BE49-F238E27FC236}">
                  <a16:creationId xmlns:a16="http://schemas.microsoft.com/office/drawing/2014/main" id="{B790F9A2-427A-40B2-9F13-E9B0127EADEF}"/>
                </a:ext>
              </a:extLst>
            </p:cNvPr>
            <p:cNvGraphicFramePr/>
            <p:nvPr>
              <p:extLst>
                <p:ext uri="{D42A27DB-BD31-4B8C-83A1-F6EECF244321}">
                  <p14:modId xmlns:p14="http://schemas.microsoft.com/office/powerpoint/2010/main" val="574851282"/>
                </p:ext>
              </p:extLst>
            </p:nvPr>
          </p:nvGraphicFramePr>
          <p:xfrm>
            <a:off x="2419605" y="6113508"/>
            <a:ext cx="5479299" cy="3944437"/>
          </p:xfrm>
          <a:graphic>
            <a:graphicData uri="http://schemas.openxmlformats.org/drawingml/2006/chart">
              <c:chart xmlns:c="http://schemas.openxmlformats.org/drawingml/2006/chart" xmlns:r="http://schemas.openxmlformats.org/officeDocument/2006/relationships" r:id="rId4"/>
            </a:graphicData>
          </a:graphic>
        </p:graphicFrame>
        <p:sp>
          <p:nvSpPr>
            <p:cNvPr id="24" name="左大括号 23">
              <a:extLst>
                <a:ext uri="{FF2B5EF4-FFF2-40B4-BE49-F238E27FC236}">
                  <a16:creationId xmlns:a16="http://schemas.microsoft.com/office/drawing/2014/main" id="{936A5D2D-2651-4C7F-B795-23D7D7BC3390}"/>
                </a:ext>
              </a:extLst>
            </p:cNvPr>
            <p:cNvSpPr/>
            <p:nvPr/>
          </p:nvSpPr>
          <p:spPr>
            <a:xfrm rot="10800000">
              <a:off x="8009447" y="2995091"/>
              <a:ext cx="1115653" cy="5188922"/>
            </a:xfrm>
            <a:prstGeom prst="leftBrace">
              <a:avLst>
                <a:gd name="adj1" fmla="val 46035"/>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箭头: 燕尾形 24">
              <a:extLst>
                <a:ext uri="{FF2B5EF4-FFF2-40B4-BE49-F238E27FC236}">
                  <a16:creationId xmlns:a16="http://schemas.microsoft.com/office/drawing/2014/main" id="{CC5BB661-DDCA-4663-87C8-060F29DFF0CB}"/>
                </a:ext>
              </a:extLst>
            </p:cNvPr>
            <p:cNvSpPr/>
            <p:nvPr/>
          </p:nvSpPr>
          <p:spPr>
            <a:xfrm>
              <a:off x="9125100" y="5143500"/>
              <a:ext cx="1695300" cy="914400"/>
            </a:xfrm>
            <a:prstGeom prst="notchedRightArrow">
              <a:avLst/>
            </a:prstGeom>
            <a:solidFill>
              <a:schemeClr val="bg1">
                <a:lumMod val="75000"/>
              </a:schemeClr>
            </a:solidFill>
            <a:ln>
              <a:solidFill>
                <a:srgbClr val="05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2B47238B-4B9F-43E0-BFC3-2A2B34F6FE4C}"/>
                </a:ext>
              </a:extLst>
            </p:cNvPr>
            <p:cNvPicPr>
              <a:picLocks noChangeAspect="1"/>
            </p:cNvPicPr>
            <p:nvPr/>
          </p:nvPicPr>
          <p:blipFill rotWithShape="1">
            <a:blip r:embed="rId5"/>
            <a:srcRect l="27501" t="5967" r="18999"/>
            <a:stretch/>
          </p:blipFill>
          <p:spPr>
            <a:xfrm>
              <a:off x="11034398" y="2716155"/>
              <a:ext cx="6653227" cy="5722620"/>
            </a:xfrm>
            <a:prstGeom prst="rect">
              <a:avLst/>
            </a:prstGeom>
          </p:spPr>
        </p:pic>
        <p:pic>
          <p:nvPicPr>
            <p:cNvPr id="27" name="图片 26">
              <a:extLst>
                <a:ext uri="{FF2B5EF4-FFF2-40B4-BE49-F238E27FC236}">
                  <a16:creationId xmlns:a16="http://schemas.microsoft.com/office/drawing/2014/main" id="{111091F9-01A5-4E40-A042-C7725F85757F}"/>
                </a:ext>
              </a:extLst>
            </p:cNvPr>
            <p:cNvPicPr>
              <a:picLocks noChangeAspect="1"/>
            </p:cNvPicPr>
            <p:nvPr/>
          </p:nvPicPr>
          <p:blipFill rotWithShape="1">
            <a:blip r:embed="rId6"/>
            <a:srcRect l="27501" t="5969" r="22000"/>
            <a:stretch/>
          </p:blipFill>
          <p:spPr>
            <a:xfrm>
              <a:off x="3064466" y="2191817"/>
              <a:ext cx="4189578" cy="3817621"/>
            </a:xfrm>
            <a:prstGeom prst="rect">
              <a:avLst/>
            </a:prstGeom>
          </p:spPr>
        </p:pic>
      </p:grpSp>
      <p:pic>
        <p:nvPicPr>
          <p:cNvPr id="28" name="图片 6" descr="QQ截图20190427225226">
            <a:extLst>
              <a:ext uri="{FF2B5EF4-FFF2-40B4-BE49-F238E27FC236}">
                <a16:creationId xmlns:a16="http://schemas.microsoft.com/office/drawing/2014/main" id="{E043A103-4934-430F-83B2-86D65D2C4FF0}"/>
              </a:ext>
            </a:extLst>
          </p:cNvPr>
          <p:cNvPicPr>
            <a:picLocks noChangeAspect="1"/>
          </p:cNvPicPr>
          <p:nvPr/>
        </p:nvPicPr>
        <p:blipFill>
          <a:blip r:embed="rId7"/>
          <a:srcRect t="6330" b="9317"/>
          <a:stretch>
            <a:fillRect/>
          </a:stretch>
        </p:blipFill>
        <p:spPr>
          <a:xfrm>
            <a:off x="4977286" y="5466715"/>
            <a:ext cx="4789053" cy="3960618"/>
          </a:xfrm>
          <a:prstGeom prst="rect">
            <a:avLst/>
          </a:prstGeom>
        </p:spPr>
      </p:pic>
      <p:pic>
        <p:nvPicPr>
          <p:cNvPr id="29" name="图片 28">
            <a:extLst>
              <a:ext uri="{FF2B5EF4-FFF2-40B4-BE49-F238E27FC236}">
                <a16:creationId xmlns:a16="http://schemas.microsoft.com/office/drawing/2014/main" id="{4A342933-C9FA-4FA2-9A1F-85BF924731D8}"/>
              </a:ext>
            </a:extLst>
          </p:cNvPr>
          <p:cNvPicPr>
            <a:picLocks noChangeAspect="1"/>
          </p:cNvPicPr>
          <p:nvPr/>
        </p:nvPicPr>
        <p:blipFill rotWithShape="1">
          <a:blip r:embed="rId8"/>
          <a:srcRect l="27464" t="6244" r="18691"/>
          <a:stretch/>
        </p:blipFill>
        <p:spPr>
          <a:xfrm>
            <a:off x="-102715" y="5466715"/>
            <a:ext cx="4896774" cy="4172585"/>
          </a:xfrm>
          <a:prstGeom prst="rect">
            <a:avLst/>
          </a:prstGeom>
        </p:spPr>
      </p:pic>
      <p:sp>
        <p:nvSpPr>
          <p:cNvPr id="17" name="箭头: 燕尾形 16">
            <a:extLst>
              <a:ext uri="{FF2B5EF4-FFF2-40B4-BE49-F238E27FC236}">
                <a16:creationId xmlns:a16="http://schemas.microsoft.com/office/drawing/2014/main" id="{AAE368FC-5A15-4208-8249-38EED4AA3F5A}"/>
              </a:ext>
            </a:extLst>
          </p:cNvPr>
          <p:cNvSpPr/>
          <p:nvPr/>
        </p:nvSpPr>
        <p:spPr>
          <a:xfrm>
            <a:off x="14703484" y="2233567"/>
            <a:ext cx="1161535" cy="626501"/>
          </a:xfrm>
          <a:prstGeom prst="notchedRightArrow">
            <a:avLst/>
          </a:prstGeom>
          <a:solidFill>
            <a:schemeClr val="bg1">
              <a:lumMod val="75000"/>
            </a:schemeClr>
          </a:solidFill>
          <a:ln>
            <a:solidFill>
              <a:srgbClr val="05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2D0D8A9-4A88-4B16-8B71-2C3D05DBDC51}"/>
              </a:ext>
            </a:extLst>
          </p:cNvPr>
          <p:cNvSpPr txBox="1"/>
          <p:nvPr/>
        </p:nvSpPr>
        <p:spPr>
          <a:xfrm>
            <a:off x="3217293" y="535797"/>
            <a:ext cx="1620957" cy="523220"/>
          </a:xfrm>
          <a:prstGeom prst="rect">
            <a:avLst/>
          </a:prstGeom>
          <a:noFill/>
        </p:spPr>
        <p:txBody>
          <a:bodyPr wrap="none" rtlCol="0">
            <a:spAutoFit/>
          </a:bodyPr>
          <a:lstStyle/>
          <a:p>
            <a:r>
              <a:rPr lang="zh-CN" altLang="en-US" sz="2800" dirty="0"/>
              <a:t>温度分布</a:t>
            </a:r>
          </a:p>
        </p:txBody>
      </p:sp>
      <p:sp>
        <p:nvSpPr>
          <p:cNvPr id="19" name="文本框 18">
            <a:extLst>
              <a:ext uri="{FF2B5EF4-FFF2-40B4-BE49-F238E27FC236}">
                <a16:creationId xmlns:a16="http://schemas.microsoft.com/office/drawing/2014/main" id="{186EFEF5-928D-4CDC-AAE1-24F17CC771A6}"/>
              </a:ext>
            </a:extLst>
          </p:cNvPr>
          <p:cNvSpPr txBox="1"/>
          <p:nvPr/>
        </p:nvSpPr>
        <p:spPr>
          <a:xfrm>
            <a:off x="3170919" y="2563761"/>
            <a:ext cx="3775393" cy="523220"/>
          </a:xfrm>
          <a:prstGeom prst="rect">
            <a:avLst/>
          </a:prstGeom>
          <a:noFill/>
        </p:spPr>
        <p:txBody>
          <a:bodyPr wrap="none" rtlCol="0">
            <a:spAutoFit/>
          </a:bodyPr>
          <a:lstStyle/>
          <a:p>
            <a:r>
              <a:rPr lang="zh-CN" altLang="en-US" sz="2800" dirty="0"/>
              <a:t>折射率随温度变化关系</a:t>
            </a:r>
          </a:p>
        </p:txBody>
      </p:sp>
      <p:sp>
        <p:nvSpPr>
          <p:cNvPr id="20" name="文本框 19">
            <a:extLst>
              <a:ext uri="{FF2B5EF4-FFF2-40B4-BE49-F238E27FC236}">
                <a16:creationId xmlns:a16="http://schemas.microsoft.com/office/drawing/2014/main" id="{7F031D4C-A8BB-4FA6-A673-DD4C07EBF218}"/>
              </a:ext>
            </a:extLst>
          </p:cNvPr>
          <p:cNvSpPr txBox="1"/>
          <p:nvPr/>
        </p:nvSpPr>
        <p:spPr>
          <a:xfrm>
            <a:off x="9350799" y="-25403"/>
            <a:ext cx="1980029" cy="523220"/>
          </a:xfrm>
          <a:prstGeom prst="rect">
            <a:avLst/>
          </a:prstGeom>
          <a:noFill/>
        </p:spPr>
        <p:txBody>
          <a:bodyPr wrap="none" rtlCol="0">
            <a:spAutoFit/>
          </a:bodyPr>
          <a:lstStyle/>
          <a:p>
            <a:r>
              <a:rPr lang="zh-CN" altLang="en-US" sz="2800" dirty="0"/>
              <a:t>折射率分布</a:t>
            </a:r>
          </a:p>
        </p:txBody>
      </p:sp>
      <p:sp>
        <p:nvSpPr>
          <p:cNvPr id="21" name="文本框 20">
            <a:extLst>
              <a:ext uri="{FF2B5EF4-FFF2-40B4-BE49-F238E27FC236}">
                <a16:creationId xmlns:a16="http://schemas.microsoft.com/office/drawing/2014/main" id="{1571A082-2099-4979-A345-73F392611514}"/>
              </a:ext>
            </a:extLst>
          </p:cNvPr>
          <p:cNvSpPr txBox="1"/>
          <p:nvPr/>
        </p:nvSpPr>
        <p:spPr>
          <a:xfrm>
            <a:off x="237886" y="4964565"/>
            <a:ext cx="2339102" cy="523220"/>
          </a:xfrm>
          <a:prstGeom prst="rect">
            <a:avLst/>
          </a:prstGeom>
          <a:noFill/>
        </p:spPr>
        <p:txBody>
          <a:bodyPr wrap="none" rtlCol="0">
            <a:spAutoFit/>
          </a:bodyPr>
          <a:lstStyle/>
          <a:p>
            <a:r>
              <a:rPr lang="zh-CN" altLang="en-US" sz="2800" dirty="0"/>
              <a:t>光斑光强分布</a:t>
            </a:r>
          </a:p>
        </p:txBody>
      </p:sp>
      <p:sp>
        <p:nvSpPr>
          <p:cNvPr id="22" name="文本框 21">
            <a:extLst>
              <a:ext uri="{FF2B5EF4-FFF2-40B4-BE49-F238E27FC236}">
                <a16:creationId xmlns:a16="http://schemas.microsoft.com/office/drawing/2014/main" id="{D861A69D-251D-4ACA-A0B8-50F89CFF2A25}"/>
              </a:ext>
            </a:extLst>
          </p:cNvPr>
          <p:cNvSpPr txBox="1"/>
          <p:nvPr/>
        </p:nvSpPr>
        <p:spPr>
          <a:xfrm>
            <a:off x="4390723" y="4996383"/>
            <a:ext cx="1620957" cy="523220"/>
          </a:xfrm>
          <a:prstGeom prst="rect">
            <a:avLst/>
          </a:prstGeom>
          <a:noFill/>
        </p:spPr>
        <p:txBody>
          <a:bodyPr wrap="none" rtlCol="0">
            <a:spAutoFit/>
          </a:bodyPr>
          <a:lstStyle/>
          <a:p>
            <a:r>
              <a:rPr lang="zh-CN" altLang="en-US" sz="2800" dirty="0"/>
              <a:t>实拍光斑</a:t>
            </a:r>
          </a:p>
        </p:txBody>
      </p:sp>
      <p:sp>
        <p:nvSpPr>
          <p:cNvPr id="30" name="文本框 29">
            <a:extLst>
              <a:ext uri="{FF2B5EF4-FFF2-40B4-BE49-F238E27FC236}">
                <a16:creationId xmlns:a16="http://schemas.microsoft.com/office/drawing/2014/main" id="{5AD9DFAC-646E-4C91-B71F-8C4959FCB3C3}"/>
              </a:ext>
            </a:extLst>
          </p:cNvPr>
          <p:cNvSpPr txBox="1"/>
          <p:nvPr/>
        </p:nvSpPr>
        <p:spPr>
          <a:xfrm>
            <a:off x="10164595" y="4964565"/>
            <a:ext cx="2339102" cy="523220"/>
          </a:xfrm>
          <a:prstGeom prst="rect">
            <a:avLst/>
          </a:prstGeom>
          <a:noFill/>
        </p:spPr>
        <p:txBody>
          <a:bodyPr wrap="none" rtlCol="0">
            <a:spAutoFit/>
          </a:bodyPr>
          <a:lstStyle/>
          <a:p>
            <a:r>
              <a:rPr lang="zh-CN" altLang="en-US" sz="2800" dirty="0"/>
              <a:t>补充实验光斑</a:t>
            </a:r>
          </a:p>
        </p:txBody>
      </p:sp>
      <p:sp>
        <p:nvSpPr>
          <p:cNvPr id="8" name="灯片编号占位符 7">
            <a:extLst>
              <a:ext uri="{FF2B5EF4-FFF2-40B4-BE49-F238E27FC236}">
                <a16:creationId xmlns:a16="http://schemas.microsoft.com/office/drawing/2014/main" id="{791D1647-8F98-41A1-A0EC-A446E1A82422}"/>
              </a:ext>
            </a:extLst>
          </p:cNvPr>
          <p:cNvSpPr>
            <a:spLocks noGrp="1"/>
          </p:cNvSpPr>
          <p:nvPr>
            <p:ph type="sldNum" sz="quarter" idx="12"/>
          </p:nvPr>
        </p:nvSpPr>
        <p:spPr/>
        <p:txBody>
          <a:bodyPr/>
          <a:lstStyle/>
          <a:p>
            <a:fld id="{B6F15528-21DE-4FAA-801E-634DDDAF4B2B}" type="slidenum">
              <a:rPr lang="en-US" smtClean="0"/>
              <a:t>29</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D7582"/>
        </a:solidFill>
        <a:effectLst/>
      </p:bgPr>
    </p:bg>
    <p:spTree>
      <p:nvGrpSpPr>
        <p:cNvPr id="1" name=""/>
        <p:cNvGrpSpPr/>
        <p:nvPr/>
      </p:nvGrpSpPr>
      <p:grpSpPr>
        <a:xfrm>
          <a:off x="0" y="0"/>
          <a:ext cx="0" cy="0"/>
          <a:chOff x="0" y="0"/>
          <a:chExt cx="0" cy="0"/>
        </a:xfrm>
      </p:grpSpPr>
      <p:grpSp>
        <p:nvGrpSpPr>
          <p:cNvPr id="2" name="Group 2"/>
          <p:cNvGrpSpPr/>
          <p:nvPr/>
        </p:nvGrpSpPr>
        <p:grpSpPr>
          <a:xfrm flipH="1" flipV="1">
            <a:off x="10744200" y="-5068793"/>
            <a:ext cx="10393305" cy="14405928"/>
            <a:chOff x="0" y="-1922457"/>
            <a:chExt cx="11419340" cy="15828091"/>
          </a:xfrm>
        </p:grpSpPr>
        <p:grpSp>
          <p:nvGrpSpPr>
            <p:cNvPr id="3" name="Group 3"/>
            <p:cNvGrpSpPr/>
            <p:nvPr/>
          </p:nvGrpSpPr>
          <p:grpSpPr>
            <a:xfrm rot="-10800000">
              <a:off x="0" y="2486294"/>
              <a:ext cx="11419340" cy="1141934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5" name="AutoShape 5"/>
            <p:cNvSpPr/>
            <p:nvPr/>
          </p:nvSpPr>
          <p:spPr>
            <a:xfrm rot="-10800000">
              <a:off x="8623280" y="0"/>
              <a:ext cx="176770" cy="7954649"/>
            </a:xfrm>
            <a:prstGeom prst="rect">
              <a:avLst/>
            </a:prstGeom>
            <a:solidFill>
              <a:srgbClr val="05070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6" name="AutoShape 6"/>
            <p:cNvSpPr/>
            <p:nvPr/>
          </p:nvSpPr>
          <p:spPr>
            <a:xfrm rot="10800000">
              <a:off x="7726224" y="-1922457"/>
              <a:ext cx="176770" cy="7954649"/>
            </a:xfrm>
            <a:prstGeom prst="rect">
              <a:avLst/>
            </a:prstGeom>
            <a:solidFill>
              <a:srgbClr val="05070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7" name="Group 7"/>
          <p:cNvGrpSpPr/>
          <p:nvPr/>
        </p:nvGrpSpPr>
        <p:grpSpPr>
          <a:xfrm>
            <a:off x="2552300" y="5372100"/>
            <a:ext cx="8572900" cy="2695466"/>
            <a:chOff x="0" y="3542888"/>
            <a:chExt cx="11430533" cy="3593954"/>
          </a:xfrm>
        </p:grpSpPr>
        <p:sp>
          <p:nvSpPr>
            <p:cNvPr id="8" name="TextBox 8"/>
            <p:cNvSpPr txBox="1"/>
            <p:nvPr/>
          </p:nvSpPr>
          <p:spPr>
            <a:xfrm>
              <a:off x="0" y="5399357"/>
              <a:ext cx="11430528" cy="1737485"/>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lang="zh-CN" altLang="en-US" sz="12000" b="1" dirty="0">
                  <a:solidFill>
                    <a:srgbClr val="FFFFFF"/>
                  </a:solidFill>
                  <a:latin typeface="汉仪文黑-65W" panose="00020600040101010101" pitchFamily="18" charset="-122"/>
                  <a:ea typeface="汉仪文黑-65W" panose="00020600040101010101" pitchFamily="18" charset="-122"/>
                  <a:cs typeface="+mn-ea"/>
                  <a:sym typeface="+mn-lt"/>
                </a:rPr>
                <a:t>题目概述</a:t>
              </a:r>
              <a:endParaRPr kumimoji="0" lang="en-US" sz="12000" b="1" i="0" u="none" strike="noStrike" kern="1200" cap="none" spc="0" normalizeH="0" baseline="0" noProof="0" dirty="0">
                <a:ln>
                  <a:noFill/>
                </a:ln>
                <a:solidFill>
                  <a:srgbClr val="FFFFFF"/>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9" name="TextBox 9"/>
            <p:cNvSpPr txBox="1"/>
            <p:nvPr/>
          </p:nvSpPr>
          <p:spPr>
            <a:xfrm>
              <a:off x="0" y="3542888"/>
              <a:ext cx="11430533" cy="800100"/>
            </a:xfrm>
            <a:prstGeom prst="rect">
              <a:avLst/>
            </a:prstGeom>
          </p:spPr>
          <p:txBody>
            <a:bodyPr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zh-CN" altLang="en-US" sz="3600" b="1" i="0" u="none" strike="noStrike" kern="1200" cap="none" spc="359" normalizeH="0" baseline="0" noProof="0" dirty="0">
                  <a:ln>
                    <a:noFill/>
                  </a:ln>
                  <a:solidFill>
                    <a:srgbClr val="FFFFFF"/>
                  </a:solidFill>
                  <a:effectLst/>
                  <a:uLnTx/>
                  <a:uFillTx/>
                  <a:latin typeface="汉仪文黑-65W" panose="00020600040101010101" pitchFamily="18" charset="-122"/>
                  <a:ea typeface="汉仪文黑-65W" panose="00020600040101010101" pitchFamily="18" charset="-122"/>
                  <a:cs typeface="+mn-ea"/>
                  <a:sym typeface="+mn-lt"/>
                </a:rPr>
                <a:t>第一部分</a:t>
              </a:r>
              <a:endParaRPr kumimoji="0" lang="en-US" sz="3600" b="1" i="0" u="none" strike="noStrike" kern="1200" cap="none" spc="359" normalizeH="0" baseline="0" noProof="0" dirty="0">
                <a:ln>
                  <a:noFill/>
                </a:ln>
                <a:solidFill>
                  <a:srgbClr val="FFFFFF"/>
                </a:solidFill>
                <a:effectLst/>
                <a:uLnTx/>
                <a:uFillTx/>
                <a:latin typeface="汉仪文黑-65W" panose="00020600040101010101" pitchFamily="18" charset="-122"/>
                <a:ea typeface="汉仪文黑-65W" panose="00020600040101010101" pitchFamily="18" charset="-122"/>
                <a:cs typeface="+mn-ea"/>
                <a:sym typeface="+mn-lt"/>
              </a:endParaRPr>
            </a:p>
          </p:txBody>
        </p:sp>
      </p:grpSp>
      <p:pic>
        <p:nvPicPr>
          <p:cNvPr id="1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14" name="Picture 10"/>
          <p:cNvPicPr>
            <a:picLocks noChangeAspect="1"/>
          </p:cNvPicPr>
          <p:nvPr/>
        </p:nvPicPr>
        <p:blipFill>
          <a:blip r:embed="rId4"/>
          <a:srcRect/>
          <a:stretch>
            <a:fillRect/>
          </a:stretch>
        </p:blipFill>
        <p:spPr>
          <a:xfrm>
            <a:off x="11503338" y="-95306"/>
            <a:ext cx="1984232" cy="2192522"/>
          </a:xfrm>
          <a:prstGeom prst="rect">
            <a:avLst/>
          </a:prstGeom>
        </p:spPr>
      </p:pic>
      <p:sp>
        <p:nvSpPr>
          <p:cNvPr id="12" name="空心弧 11">
            <a:extLst>
              <a:ext uri="{FF2B5EF4-FFF2-40B4-BE49-F238E27FC236}">
                <a16:creationId xmlns:a16="http://schemas.microsoft.com/office/drawing/2014/main" id="{99C766D2-AFE5-4C34-B613-48CCAB529785}"/>
              </a:ext>
            </a:extLst>
          </p:cNvPr>
          <p:cNvSpPr/>
          <p:nvPr/>
        </p:nvSpPr>
        <p:spPr>
          <a:xfrm rot="3209712">
            <a:off x="-13024618" y="-61427"/>
            <a:ext cx="14767699" cy="14767699"/>
          </a:xfrm>
          <a:prstGeom prst="blockArc">
            <a:avLst>
              <a:gd name="adj1" fmla="val 10800000"/>
              <a:gd name="adj2" fmla="val 20414987"/>
              <a:gd name="adj3" fmla="val 640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5" name="Group 3">
            <a:extLst>
              <a:ext uri="{FF2B5EF4-FFF2-40B4-BE49-F238E27FC236}">
                <a16:creationId xmlns:a16="http://schemas.microsoft.com/office/drawing/2014/main" id="{A8957E6E-DA93-4A26-8925-923DA07140E2}"/>
              </a:ext>
            </a:extLst>
          </p:cNvPr>
          <p:cNvGrpSpPr/>
          <p:nvPr/>
        </p:nvGrpSpPr>
        <p:grpSpPr>
          <a:xfrm flipH="1">
            <a:off x="228600" y="5753100"/>
            <a:ext cx="1838324" cy="1838324"/>
            <a:chOff x="0" y="0"/>
            <a:chExt cx="6350000" cy="6350000"/>
          </a:xfrm>
          <a:solidFill>
            <a:schemeClr val="bg1">
              <a:lumMod val="75000"/>
            </a:schemeClr>
          </a:solidFill>
        </p:grpSpPr>
        <p:sp>
          <p:nvSpPr>
            <p:cNvPr id="16" name="Freeform 4">
              <a:extLst>
                <a:ext uri="{FF2B5EF4-FFF2-40B4-BE49-F238E27FC236}">
                  <a16:creationId xmlns:a16="http://schemas.microsoft.com/office/drawing/2014/main" id="{C9FEC0D5-53BE-40C1-864A-4D661551BC7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17" name="Group 3">
            <a:extLst>
              <a:ext uri="{FF2B5EF4-FFF2-40B4-BE49-F238E27FC236}">
                <a16:creationId xmlns:a16="http://schemas.microsoft.com/office/drawing/2014/main" id="{C83439C6-AF16-4E11-9571-E77C8D61CB7B}"/>
              </a:ext>
            </a:extLst>
          </p:cNvPr>
          <p:cNvGrpSpPr/>
          <p:nvPr/>
        </p:nvGrpSpPr>
        <p:grpSpPr>
          <a:xfrm flipH="1">
            <a:off x="76200" y="9080840"/>
            <a:ext cx="1374180" cy="1374180"/>
            <a:chOff x="0" y="0"/>
            <a:chExt cx="6350000" cy="6350000"/>
          </a:xfrm>
          <a:solidFill>
            <a:schemeClr val="bg1">
              <a:lumMod val="75000"/>
            </a:schemeClr>
          </a:solidFill>
        </p:grpSpPr>
        <p:sp>
          <p:nvSpPr>
            <p:cNvPr id="18" name="Freeform 4">
              <a:extLst>
                <a:ext uri="{FF2B5EF4-FFF2-40B4-BE49-F238E27FC236}">
                  <a16:creationId xmlns:a16="http://schemas.microsoft.com/office/drawing/2014/main" id="{9E33583B-3F97-4FFD-860D-88BCF717385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19" name="Group 7">
            <a:extLst>
              <a:ext uri="{FF2B5EF4-FFF2-40B4-BE49-F238E27FC236}">
                <a16:creationId xmlns:a16="http://schemas.microsoft.com/office/drawing/2014/main" id="{E42490CD-6971-4BBC-AD30-4F2196A16F9D}"/>
              </a:ext>
            </a:extLst>
          </p:cNvPr>
          <p:cNvGrpSpPr/>
          <p:nvPr/>
        </p:nvGrpSpPr>
        <p:grpSpPr>
          <a:xfrm>
            <a:off x="2055080" y="8539033"/>
            <a:ext cx="8572900" cy="1705487"/>
            <a:chOff x="0" y="4497460"/>
            <a:chExt cx="11430533" cy="2273982"/>
          </a:xfrm>
        </p:grpSpPr>
        <p:sp>
          <p:nvSpPr>
            <p:cNvPr id="20" name="TextBox 8">
              <a:extLst>
                <a:ext uri="{FF2B5EF4-FFF2-40B4-BE49-F238E27FC236}">
                  <a16:creationId xmlns:a16="http://schemas.microsoft.com/office/drawing/2014/main" id="{0AB254D1-F122-486B-BE6C-D14689EF4623}"/>
                </a:ext>
              </a:extLst>
            </p:cNvPr>
            <p:cNvSpPr txBox="1"/>
            <p:nvPr/>
          </p:nvSpPr>
          <p:spPr>
            <a:xfrm>
              <a:off x="0" y="5399357"/>
              <a:ext cx="11430528" cy="1372085"/>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lang="zh-CN" altLang="en-US" sz="4800" b="1" dirty="0">
                  <a:solidFill>
                    <a:srgbClr val="5E5862"/>
                  </a:solidFill>
                  <a:latin typeface="汉仪文黑-65W" panose="00020600040101010101" pitchFamily="18" charset="-122"/>
                  <a:ea typeface="汉仪文黑-65W" panose="00020600040101010101" pitchFamily="18" charset="-122"/>
                  <a:cs typeface="+mn-ea"/>
                  <a:sym typeface="+mn-lt"/>
                </a:rPr>
                <a:t>实验现象</a:t>
              </a:r>
              <a:endParaRPr kumimoji="0" lang="en-US" sz="7200" b="1" i="0" u="none" strike="noStrike" kern="1200" cap="none" spc="0"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21" name="TextBox 9">
              <a:extLst>
                <a:ext uri="{FF2B5EF4-FFF2-40B4-BE49-F238E27FC236}">
                  <a16:creationId xmlns:a16="http://schemas.microsoft.com/office/drawing/2014/main" id="{84E87D10-22C9-4435-8318-71A45C4F3663}"/>
                </a:ext>
              </a:extLst>
            </p:cNvPr>
            <p:cNvSpPr txBox="1"/>
            <p:nvPr/>
          </p:nvSpPr>
          <p:spPr>
            <a:xfrm>
              <a:off x="0" y="4497460"/>
              <a:ext cx="11430533" cy="765081"/>
            </a:xfrm>
            <a:prstGeom prst="rect">
              <a:avLst/>
            </a:prstGeom>
          </p:spPr>
          <p:txBody>
            <a:bodyPr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zh-CN" altLang="en-US" sz="28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第二部分</a:t>
              </a:r>
              <a:endParaRPr kumimoji="0" lang="en-US" sz="32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10" name="灯片编号占位符 9">
            <a:extLst>
              <a:ext uri="{FF2B5EF4-FFF2-40B4-BE49-F238E27FC236}">
                <a16:creationId xmlns:a16="http://schemas.microsoft.com/office/drawing/2014/main" id="{797FD288-D507-441F-8D05-0FB6F584F0E8}"/>
              </a:ext>
            </a:extLst>
          </p:cNvPr>
          <p:cNvSpPr>
            <a:spLocks noGrp="1"/>
          </p:cNvSpPr>
          <p:nvPr>
            <p:ph type="sldNum" sz="quarter" idx="12"/>
          </p:nvPr>
        </p:nvSpPr>
        <p:spPr/>
        <p:txBody>
          <a:bodyPr/>
          <a:lstStyle/>
          <a:p>
            <a:fld id="{B6F15528-21DE-4FAA-801E-634DDDAF4B2B}" type="slidenum">
              <a:rPr lang="en-US" smtClean="0"/>
              <a:t>3</a:t>
            </a:fld>
            <a:endParaRPr lang="en-US"/>
          </a:p>
        </p:txBody>
      </p:sp>
    </p:spTree>
    <p:extLst>
      <p:ext uri="{BB962C8B-B14F-4D97-AF65-F5344CB8AC3E}">
        <p14:creationId xmlns:p14="http://schemas.microsoft.com/office/powerpoint/2010/main" val="3199049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5400000">
            <a:off x="-1494518" y="-1304018"/>
            <a:ext cx="4665437" cy="466543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solidFill>
                  <a:srgbClr val="7D7582"/>
                </a:solidFill>
                <a:latin typeface="汉仪文黑-65W" panose="00020600040101010101" pitchFamily="18" charset="-122"/>
                <a:ea typeface="汉仪文黑-65W" panose="00020600040101010101" pitchFamily="18" charset="-122"/>
                <a:cs typeface="+mn-ea"/>
                <a:sym typeface="+mn-lt"/>
              </a:endParaRPr>
            </a:p>
          </p:txBody>
        </p:sp>
      </p:grpSp>
      <p:sp>
        <p:nvSpPr>
          <p:cNvPr id="6" name="AutoShape 6"/>
          <p:cNvSpPr/>
          <p:nvPr/>
        </p:nvSpPr>
        <p:spPr>
          <a:xfrm rot="10800000">
            <a:off x="956480" y="1028700"/>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7"/>
          <p:cNvSpPr/>
          <p:nvPr/>
        </p:nvSpPr>
        <p:spPr>
          <a:xfrm rot="10800000">
            <a:off x="595378" y="1462023"/>
            <a:ext cx="72221" cy="3249917"/>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1" name="AutoShape 11"/>
          <p:cNvSpPr/>
          <p:nvPr/>
        </p:nvSpPr>
        <p:spPr>
          <a:xfrm>
            <a:off x="15982343" y="-175279"/>
            <a:ext cx="2496157" cy="10637558"/>
          </a:xfrm>
          <a:prstGeom prst="rect">
            <a:avLst/>
          </a:pr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5" name="TextBox 3"/>
          <p:cNvSpPr txBox="1"/>
          <p:nvPr/>
        </p:nvSpPr>
        <p:spPr>
          <a:xfrm>
            <a:off x="1142999" y="419100"/>
            <a:ext cx="4593213" cy="1150892"/>
          </a:xfrm>
          <a:prstGeom prst="rect">
            <a:avLst/>
          </a:prstGeom>
        </p:spPr>
        <p:txBody>
          <a:bodyPr wrap="square" lIns="0" tIns="0" rIns="0" bIns="0" rtlCol="0" anchor="t">
            <a:spAutoFit/>
          </a:bodyPr>
          <a:lstStyle/>
          <a:p>
            <a:pPr>
              <a:lnSpc>
                <a:spcPts val="8800"/>
              </a:lnSpc>
            </a:pPr>
            <a:r>
              <a:rPr lang="zh-CN" altLang="en-US" sz="8000" b="1" dirty="0">
                <a:solidFill>
                  <a:srgbClr val="050707"/>
                </a:solidFill>
                <a:latin typeface="汉仪文黑-65W" panose="00020600040101010101" pitchFamily="18" charset="-122"/>
                <a:ea typeface="汉仪文黑-65W" panose="00020600040101010101" pitchFamily="18" charset="-122"/>
                <a:cs typeface="+mn-ea"/>
                <a:sym typeface="+mn-lt"/>
              </a:rPr>
              <a:t>遗留问题</a:t>
            </a:r>
          </a:p>
        </p:txBody>
      </p:sp>
      <p:sp>
        <p:nvSpPr>
          <p:cNvPr id="8" name="文本框 7">
            <a:extLst>
              <a:ext uri="{FF2B5EF4-FFF2-40B4-BE49-F238E27FC236}">
                <a16:creationId xmlns:a16="http://schemas.microsoft.com/office/drawing/2014/main" id="{B794B427-BF64-4BA4-ABA4-6EA27B24549E}"/>
              </a:ext>
            </a:extLst>
          </p:cNvPr>
          <p:cNvSpPr txBox="1"/>
          <p:nvPr/>
        </p:nvSpPr>
        <p:spPr>
          <a:xfrm>
            <a:off x="3352800" y="2811781"/>
            <a:ext cx="11049000" cy="3019673"/>
          </a:xfrm>
          <a:prstGeom prst="rect">
            <a:avLst/>
          </a:prstGeom>
          <a:noFill/>
        </p:spPr>
        <p:txBody>
          <a:bodyPr wrap="square" rtlCol="0">
            <a:spAutoFit/>
          </a:bodyPr>
          <a:lstStyle/>
          <a:p>
            <a:pPr marL="342900" indent="-342900">
              <a:lnSpc>
                <a:spcPct val="150000"/>
              </a:lnSpc>
              <a:buAutoNum type="arabicPeriod"/>
            </a:pPr>
            <a:r>
              <a:rPr lang="zh-CN" altLang="en-US" sz="4400" dirty="0"/>
              <a:t>如何精细地测量光功率分布？</a:t>
            </a:r>
            <a:endParaRPr lang="en-US" altLang="zh-CN" sz="4400" dirty="0"/>
          </a:p>
          <a:p>
            <a:pPr marL="342900" indent="-342900">
              <a:lnSpc>
                <a:spcPct val="150000"/>
              </a:lnSpc>
              <a:buAutoNum type="arabicPeriod"/>
            </a:pPr>
            <a:r>
              <a:rPr lang="zh-CN" altLang="en-US" sz="4400" dirty="0"/>
              <a:t>忽略热对流效应的厚度阈值？</a:t>
            </a:r>
            <a:endParaRPr lang="en-US" altLang="zh-CN" sz="4400" dirty="0"/>
          </a:p>
          <a:p>
            <a:pPr marL="342900" indent="-342900">
              <a:lnSpc>
                <a:spcPct val="150000"/>
              </a:lnSpc>
              <a:buAutoNum type="arabicPeriod"/>
            </a:pPr>
            <a:r>
              <a:rPr lang="zh-CN" altLang="en-US" sz="4400" dirty="0"/>
              <a:t>折射率随温度变化的普适公式？</a:t>
            </a:r>
            <a:endParaRPr lang="en-US" altLang="zh-CN" sz="4400" dirty="0"/>
          </a:p>
        </p:txBody>
      </p:sp>
      <p:sp>
        <p:nvSpPr>
          <p:cNvPr id="2" name="灯片编号占位符 1">
            <a:extLst>
              <a:ext uri="{FF2B5EF4-FFF2-40B4-BE49-F238E27FC236}">
                <a16:creationId xmlns:a16="http://schemas.microsoft.com/office/drawing/2014/main" id="{A3898A2C-782B-43C8-B939-75B209F6D165}"/>
              </a:ext>
            </a:extLst>
          </p:cNvPr>
          <p:cNvSpPr>
            <a:spLocks noGrp="1"/>
          </p:cNvSpPr>
          <p:nvPr>
            <p:ph type="sldNum" sz="quarter" idx="12"/>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272710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4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44" name="Picture 10"/>
          <p:cNvPicPr>
            <a:picLocks noChangeAspect="1"/>
          </p:cNvPicPr>
          <p:nvPr/>
        </p:nvPicPr>
        <p:blipFill>
          <a:blip r:embed="rId4"/>
          <a:srcRect/>
          <a:stretch>
            <a:fillRect/>
          </a:stretch>
        </p:blipFill>
        <p:spPr>
          <a:xfrm>
            <a:off x="11503338" y="-95306"/>
            <a:ext cx="1984232" cy="2192522"/>
          </a:xfrm>
          <a:prstGeom prst="rect">
            <a:avLst/>
          </a:prstGeom>
        </p:spPr>
      </p:pic>
      <p:sp>
        <p:nvSpPr>
          <p:cNvPr id="3" name="矩形 2">
            <a:extLst>
              <a:ext uri="{FF2B5EF4-FFF2-40B4-BE49-F238E27FC236}">
                <a16:creationId xmlns:a16="http://schemas.microsoft.com/office/drawing/2014/main" id="{DABE195C-AEB3-4B2D-B02F-EC5BF3B20487}"/>
              </a:ext>
            </a:extLst>
          </p:cNvPr>
          <p:cNvSpPr/>
          <p:nvPr/>
        </p:nvSpPr>
        <p:spPr>
          <a:xfrm>
            <a:off x="747940" y="9379685"/>
            <a:ext cx="15554740" cy="923330"/>
          </a:xfrm>
          <a:prstGeom prst="rect">
            <a:avLst/>
          </a:prstGeom>
        </p:spPr>
        <p:txBody>
          <a:bodyPr wrap="square">
            <a:spAutoFit/>
          </a:bodyPr>
          <a:lstStyle/>
          <a:p>
            <a:pPr lvl="0">
              <a:defRPr/>
            </a:pPr>
            <a:r>
              <a:rPr lang="en-US" altLang="zh-CN" dirty="0">
                <a:solidFill>
                  <a:prstClr val="black"/>
                </a:solidFill>
                <a:latin typeface="汉仪文黑-65W" panose="00020600040101010101" pitchFamily="18" charset="-122"/>
                <a:ea typeface="汉仪文黑-65W" panose="00020600040101010101" pitchFamily="18" charset="-122"/>
              </a:rPr>
              <a:t>[1]</a:t>
            </a:r>
            <a:r>
              <a:rPr lang="en-US" altLang="zh-CN" dirty="0">
                <a:solidFill>
                  <a:srgbClr val="222222"/>
                </a:solidFill>
                <a:latin typeface="Arial" panose="020B0604020202020204" pitchFamily="34" charset="0"/>
              </a:rPr>
              <a:t> </a:t>
            </a:r>
            <a:r>
              <a:rPr lang="en-US" altLang="zh-CN" dirty="0" err="1">
                <a:solidFill>
                  <a:srgbClr val="222222"/>
                </a:solidFill>
                <a:latin typeface="Arial" panose="020B0604020202020204" pitchFamily="34" charset="0"/>
              </a:rPr>
              <a:t>Mahdieh</a:t>
            </a:r>
            <a:r>
              <a:rPr lang="en-US" altLang="zh-CN" dirty="0">
                <a:solidFill>
                  <a:srgbClr val="222222"/>
                </a:solidFill>
                <a:latin typeface="Arial" panose="020B0604020202020204" pitchFamily="34" charset="0"/>
              </a:rPr>
              <a:t>, Mohammad H., S. Ahmad Ashrafi, and Hamed Moradi. "Study of thermal lens effect induced by </a:t>
            </a:r>
            <a:r>
              <a:rPr lang="en-US" altLang="zh-CN" dirty="0" err="1">
                <a:solidFill>
                  <a:srgbClr val="222222"/>
                </a:solidFill>
                <a:latin typeface="Arial" panose="020B0604020202020204" pitchFamily="34" charset="0"/>
              </a:rPr>
              <a:t>Ar</a:t>
            </a:r>
            <a:r>
              <a:rPr lang="en-US" altLang="zh-CN" dirty="0">
                <a:solidFill>
                  <a:srgbClr val="222222"/>
                </a:solidFill>
                <a:latin typeface="Arial" panose="020B0604020202020204" pitchFamily="34" charset="0"/>
              </a:rPr>
              <a:t> ion laser in ethanol and determination of thermal lens focal length." </a:t>
            </a:r>
            <a:r>
              <a:rPr lang="en-US" altLang="zh-CN" i="1" dirty="0">
                <a:solidFill>
                  <a:srgbClr val="222222"/>
                </a:solidFill>
                <a:latin typeface="Arial" panose="020B0604020202020204" pitchFamily="34" charset="0"/>
              </a:rPr>
              <a:t>XIX International Symposium on High-Power Laser Systems and Applications 2012</a:t>
            </a:r>
            <a:r>
              <a:rPr lang="en-US" altLang="zh-CN" dirty="0">
                <a:solidFill>
                  <a:srgbClr val="222222"/>
                </a:solidFill>
                <a:latin typeface="Arial" panose="020B0604020202020204" pitchFamily="34" charset="0"/>
              </a:rPr>
              <a:t>. Vol. 8677. International Society for Optics and Photonics, 2013.</a:t>
            </a:r>
          </a:p>
        </p:txBody>
      </p:sp>
      <p:pic>
        <p:nvPicPr>
          <p:cNvPr id="4" name="图片 3">
            <a:extLst>
              <a:ext uri="{FF2B5EF4-FFF2-40B4-BE49-F238E27FC236}">
                <a16:creationId xmlns:a16="http://schemas.microsoft.com/office/drawing/2014/main" id="{7D0317CD-2084-4278-A35E-818C6D606948}"/>
              </a:ext>
            </a:extLst>
          </p:cNvPr>
          <p:cNvPicPr>
            <a:picLocks noChangeAspect="1"/>
          </p:cNvPicPr>
          <p:nvPr/>
        </p:nvPicPr>
        <p:blipFill rotWithShape="1">
          <a:blip r:embed="rId5"/>
          <a:srcRect b="52008"/>
          <a:stretch/>
        </p:blipFill>
        <p:spPr>
          <a:xfrm>
            <a:off x="265641" y="2035495"/>
            <a:ext cx="9052598" cy="5354448"/>
          </a:xfrm>
          <a:prstGeom prst="rect">
            <a:avLst/>
          </a:prstGeom>
        </p:spPr>
      </p:pic>
      <p:pic>
        <p:nvPicPr>
          <p:cNvPr id="17" name="图片 16">
            <a:extLst>
              <a:ext uri="{FF2B5EF4-FFF2-40B4-BE49-F238E27FC236}">
                <a16:creationId xmlns:a16="http://schemas.microsoft.com/office/drawing/2014/main" id="{0D022E66-FD8A-4B5F-8D4E-F58406B7E0C1}"/>
              </a:ext>
            </a:extLst>
          </p:cNvPr>
          <p:cNvPicPr>
            <a:picLocks noChangeAspect="1"/>
          </p:cNvPicPr>
          <p:nvPr/>
        </p:nvPicPr>
        <p:blipFill rotWithShape="1">
          <a:blip r:embed="rId5"/>
          <a:srcRect t="48372"/>
          <a:stretch/>
        </p:blipFill>
        <p:spPr>
          <a:xfrm>
            <a:off x="8843954" y="2339670"/>
            <a:ext cx="8213507" cy="5226190"/>
          </a:xfrm>
          <a:prstGeom prst="rect">
            <a:avLst/>
          </a:prstGeom>
        </p:spPr>
      </p:pic>
      <p:sp>
        <p:nvSpPr>
          <p:cNvPr id="2" name="灯片编号占位符 1">
            <a:extLst>
              <a:ext uri="{FF2B5EF4-FFF2-40B4-BE49-F238E27FC236}">
                <a16:creationId xmlns:a16="http://schemas.microsoft.com/office/drawing/2014/main" id="{DC7B8897-C8C1-4619-AFBF-D7B47987AF7A}"/>
              </a:ext>
            </a:extLst>
          </p:cNvPr>
          <p:cNvSpPr>
            <a:spLocks noGrp="1"/>
          </p:cNvSpPr>
          <p:nvPr>
            <p:ph type="sldNum" sz="quarter" idx="12"/>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1573646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4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44" name="Picture 10"/>
          <p:cNvPicPr>
            <a:picLocks noChangeAspect="1"/>
          </p:cNvPicPr>
          <p:nvPr/>
        </p:nvPicPr>
        <p:blipFill>
          <a:blip r:embed="rId4"/>
          <a:srcRect/>
          <a:stretch>
            <a:fillRect/>
          </a:stretch>
        </p:blipFill>
        <p:spPr>
          <a:xfrm>
            <a:off x="11503338" y="-95306"/>
            <a:ext cx="1984232" cy="2192522"/>
          </a:xfrm>
          <a:prstGeom prst="rect">
            <a:avLst/>
          </a:prstGeom>
        </p:spPr>
      </p:pic>
      <p:pic>
        <p:nvPicPr>
          <p:cNvPr id="18" name="图片 17">
            <a:extLst>
              <a:ext uri="{FF2B5EF4-FFF2-40B4-BE49-F238E27FC236}">
                <a16:creationId xmlns:a16="http://schemas.microsoft.com/office/drawing/2014/main" id="{55AA57B1-2433-4187-830C-B7DD758A3BD7}"/>
              </a:ext>
            </a:extLst>
          </p:cNvPr>
          <p:cNvPicPr>
            <a:picLocks noChangeAspect="1"/>
          </p:cNvPicPr>
          <p:nvPr/>
        </p:nvPicPr>
        <p:blipFill>
          <a:blip r:embed="rId5"/>
          <a:stretch>
            <a:fillRect/>
          </a:stretch>
        </p:blipFill>
        <p:spPr>
          <a:xfrm>
            <a:off x="351132" y="4147062"/>
            <a:ext cx="17585736" cy="2626697"/>
          </a:xfrm>
          <a:prstGeom prst="rect">
            <a:avLst/>
          </a:prstGeom>
        </p:spPr>
      </p:pic>
      <p:sp>
        <p:nvSpPr>
          <p:cNvPr id="2" name="灯片编号占位符 1">
            <a:extLst>
              <a:ext uri="{FF2B5EF4-FFF2-40B4-BE49-F238E27FC236}">
                <a16:creationId xmlns:a16="http://schemas.microsoft.com/office/drawing/2014/main" id="{F1FD24C5-F859-4B4F-80C4-218B7CB995B9}"/>
              </a:ext>
            </a:extLst>
          </p:cNvPr>
          <p:cNvSpPr>
            <a:spLocks noGrp="1"/>
          </p:cNvSpPr>
          <p:nvPr>
            <p:ph type="sldNum" sz="quarter" idx="12"/>
          </p:nvPr>
        </p:nvSpPr>
        <p:spPr/>
        <p:txBody>
          <a:bodyPr/>
          <a:lstStyle/>
          <a:p>
            <a:fld id="{B6F15528-21DE-4FAA-801E-634DDDAF4B2B}" type="slidenum">
              <a:rPr lang="en-US" smtClean="0"/>
              <a:t>32</a:t>
            </a:fld>
            <a:endParaRPr lang="en-US"/>
          </a:p>
        </p:txBody>
      </p:sp>
    </p:spTree>
    <p:extLst>
      <p:ext uri="{BB962C8B-B14F-4D97-AF65-F5344CB8AC3E}">
        <p14:creationId xmlns:p14="http://schemas.microsoft.com/office/powerpoint/2010/main" val="309319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4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44" name="Picture 10"/>
          <p:cNvPicPr>
            <a:picLocks noChangeAspect="1"/>
          </p:cNvPicPr>
          <p:nvPr/>
        </p:nvPicPr>
        <p:blipFill>
          <a:blip r:embed="rId4"/>
          <a:srcRect/>
          <a:stretch>
            <a:fillRect/>
          </a:stretch>
        </p:blipFill>
        <p:spPr>
          <a:xfrm>
            <a:off x="11503338" y="-95306"/>
            <a:ext cx="1984232" cy="2192522"/>
          </a:xfrm>
          <a:prstGeom prst="rect">
            <a:avLst/>
          </a:prstGeom>
        </p:spPr>
      </p:pic>
      <p:graphicFrame>
        <p:nvGraphicFramePr>
          <p:cNvPr id="7" name="表格 6">
            <a:extLst>
              <a:ext uri="{FF2B5EF4-FFF2-40B4-BE49-F238E27FC236}">
                <a16:creationId xmlns:a16="http://schemas.microsoft.com/office/drawing/2014/main" id="{95F03D1B-F89D-4165-A617-A9611C2998D4}"/>
              </a:ext>
            </a:extLst>
          </p:cNvPr>
          <p:cNvGraphicFramePr>
            <a:graphicFrameLocks noGrp="1"/>
          </p:cNvGraphicFramePr>
          <p:nvPr>
            <p:extLst>
              <p:ext uri="{D42A27DB-BD31-4B8C-83A1-F6EECF244321}">
                <p14:modId xmlns:p14="http://schemas.microsoft.com/office/powerpoint/2010/main" val="2987353703"/>
              </p:ext>
            </p:extLst>
          </p:nvPr>
        </p:nvGraphicFramePr>
        <p:xfrm>
          <a:off x="416341" y="2171700"/>
          <a:ext cx="17455318" cy="1596653"/>
        </p:xfrm>
        <a:graphic>
          <a:graphicData uri="http://schemas.openxmlformats.org/drawingml/2006/table">
            <a:tbl>
              <a:tblPr/>
              <a:tblGrid>
                <a:gridCol w="1541638">
                  <a:extLst>
                    <a:ext uri="{9D8B030D-6E8A-4147-A177-3AD203B41FA5}">
                      <a16:colId xmlns:a16="http://schemas.microsoft.com/office/drawing/2014/main" val="3849401717"/>
                    </a:ext>
                  </a:extLst>
                </a:gridCol>
                <a:gridCol w="1591368">
                  <a:extLst>
                    <a:ext uri="{9D8B030D-6E8A-4147-A177-3AD203B41FA5}">
                      <a16:colId xmlns:a16="http://schemas.microsoft.com/office/drawing/2014/main" val="426632084"/>
                    </a:ext>
                  </a:extLst>
                </a:gridCol>
                <a:gridCol w="1591368">
                  <a:extLst>
                    <a:ext uri="{9D8B030D-6E8A-4147-A177-3AD203B41FA5}">
                      <a16:colId xmlns:a16="http://schemas.microsoft.com/office/drawing/2014/main" val="178503490"/>
                    </a:ext>
                  </a:extLst>
                </a:gridCol>
                <a:gridCol w="1591368">
                  <a:extLst>
                    <a:ext uri="{9D8B030D-6E8A-4147-A177-3AD203B41FA5}">
                      <a16:colId xmlns:a16="http://schemas.microsoft.com/office/drawing/2014/main" val="3397279509"/>
                    </a:ext>
                  </a:extLst>
                </a:gridCol>
                <a:gridCol w="1591368">
                  <a:extLst>
                    <a:ext uri="{9D8B030D-6E8A-4147-A177-3AD203B41FA5}">
                      <a16:colId xmlns:a16="http://schemas.microsoft.com/office/drawing/2014/main" val="587155828"/>
                    </a:ext>
                  </a:extLst>
                </a:gridCol>
                <a:gridCol w="1591368">
                  <a:extLst>
                    <a:ext uri="{9D8B030D-6E8A-4147-A177-3AD203B41FA5}">
                      <a16:colId xmlns:a16="http://schemas.microsoft.com/office/drawing/2014/main" val="3526837196"/>
                    </a:ext>
                  </a:extLst>
                </a:gridCol>
                <a:gridCol w="1591368">
                  <a:extLst>
                    <a:ext uri="{9D8B030D-6E8A-4147-A177-3AD203B41FA5}">
                      <a16:colId xmlns:a16="http://schemas.microsoft.com/office/drawing/2014/main" val="3324838702"/>
                    </a:ext>
                  </a:extLst>
                </a:gridCol>
                <a:gridCol w="1591368">
                  <a:extLst>
                    <a:ext uri="{9D8B030D-6E8A-4147-A177-3AD203B41FA5}">
                      <a16:colId xmlns:a16="http://schemas.microsoft.com/office/drawing/2014/main" val="1047142233"/>
                    </a:ext>
                  </a:extLst>
                </a:gridCol>
                <a:gridCol w="1591368">
                  <a:extLst>
                    <a:ext uri="{9D8B030D-6E8A-4147-A177-3AD203B41FA5}">
                      <a16:colId xmlns:a16="http://schemas.microsoft.com/office/drawing/2014/main" val="1000448759"/>
                    </a:ext>
                  </a:extLst>
                </a:gridCol>
                <a:gridCol w="1591368">
                  <a:extLst>
                    <a:ext uri="{9D8B030D-6E8A-4147-A177-3AD203B41FA5}">
                      <a16:colId xmlns:a16="http://schemas.microsoft.com/office/drawing/2014/main" val="4236454394"/>
                    </a:ext>
                  </a:extLst>
                </a:gridCol>
                <a:gridCol w="1591368">
                  <a:extLst>
                    <a:ext uri="{9D8B030D-6E8A-4147-A177-3AD203B41FA5}">
                      <a16:colId xmlns:a16="http://schemas.microsoft.com/office/drawing/2014/main" val="319821596"/>
                    </a:ext>
                  </a:extLst>
                </a:gridCol>
              </a:tblGrid>
              <a:tr h="672987">
                <a:tc gridSpan="11">
                  <a:txBody>
                    <a:bodyPr/>
                    <a:lstStyle/>
                    <a:p>
                      <a:pPr algn="ctr" fontAlgn="ctr"/>
                      <a:r>
                        <a:rPr lang="zh-CN" altLang="en-US" sz="2900" b="1" i="0" u="none" strike="noStrike">
                          <a:solidFill>
                            <a:srgbClr val="000000"/>
                          </a:solidFill>
                          <a:effectLst/>
                          <a:latin typeface="等线" panose="02010600030101010101" pitchFamily="2" charset="-122"/>
                          <a:ea typeface="等线" panose="02010600030101010101" pitchFamily="2" charset="-122"/>
                        </a:rPr>
                        <a:t>酱油（油：水</a:t>
                      </a:r>
                      <a:r>
                        <a:rPr lang="en-US" altLang="zh-CN" sz="2900" b="1" i="0" u="none" strike="noStrike">
                          <a:solidFill>
                            <a:srgbClr val="000000"/>
                          </a:solidFill>
                          <a:effectLst/>
                          <a:latin typeface="等线" panose="02010600030101010101" pitchFamily="2" charset="-122"/>
                          <a:ea typeface="等线" panose="02010600030101010101" pitchFamily="2" charset="-122"/>
                        </a:rPr>
                        <a:t>=1:12</a:t>
                      </a:r>
                      <a:r>
                        <a:rPr lang="zh-CN" altLang="en-US" sz="2900" b="1" i="0" u="none" strike="noStrike">
                          <a:solidFill>
                            <a:srgbClr val="000000"/>
                          </a:solidFill>
                          <a:effectLst/>
                          <a:latin typeface="等线" panose="02010600030101010101" pitchFamily="2" charset="-122"/>
                          <a:ea typeface="等线" panose="02010600030101010101" pitchFamily="2" charset="-122"/>
                        </a:rPr>
                        <a:t>）的折射率随温度变化的关系</a:t>
                      </a:r>
                    </a:p>
                  </a:txBody>
                  <a:tcPr marL="104282" marR="104282" marT="52141" marB="52141"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94795238"/>
                  </a:ext>
                </a:extLst>
              </a:tr>
              <a:tr h="457084">
                <a:tc>
                  <a:txBody>
                    <a:bodyPr/>
                    <a:lstStyle/>
                    <a:p>
                      <a:pPr algn="l" fontAlgn="ctr"/>
                      <a:r>
                        <a:rPr lang="zh-CN" altLang="en-US" sz="2900" b="0" i="0" u="none" strike="noStrike">
                          <a:solidFill>
                            <a:srgbClr val="000000"/>
                          </a:solidFill>
                          <a:effectLst/>
                          <a:latin typeface="等线" panose="02010600030101010101" pitchFamily="2" charset="-122"/>
                          <a:ea typeface="等线" panose="02010600030101010101" pitchFamily="2" charset="-122"/>
                        </a:rPr>
                        <a:t>温度</a:t>
                      </a:r>
                      <a:r>
                        <a:rPr lang="en-US" sz="2900" b="0" i="0" u="none" strike="noStrike">
                          <a:solidFill>
                            <a:srgbClr val="000000"/>
                          </a:solidFill>
                          <a:effectLst/>
                          <a:latin typeface="等线" panose="02010600030101010101" pitchFamily="2" charset="-122"/>
                          <a:ea typeface="等线" panose="02010600030101010101" pitchFamily="2" charset="-122"/>
                        </a:rPr>
                        <a:t>T/℃</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25</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30</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35</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40</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45</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50</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55</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60</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65</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70</a:t>
                      </a:r>
                    </a:p>
                  </a:txBody>
                  <a:tcPr marL="19873" marR="19873" marT="19873"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27001651"/>
                  </a:ext>
                </a:extLst>
              </a:tr>
              <a:tr h="457084">
                <a:tc>
                  <a:txBody>
                    <a:bodyPr/>
                    <a:lstStyle/>
                    <a:p>
                      <a:pPr algn="l" fontAlgn="ctr"/>
                      <a:r>
                        <a:rPr lang="zh-CN" altLang="en-US" sz="2900" b="0" i="0" u="none" strike="noStrike">
                          <a:solidFill>
                            <a:srgbClr val="000000"/>
                          </a:solidFill>
                          <a:effectLst/>
                          <a:latin typeface="等线" panose="02010600030101010101" pitchFamily="2" charset="-122"/>
                          <a:ea typeface="等线" panose="02010600030101010101" pitchFamily="2" charset="-122"/>
                        </a:rPr>
                        <a:t>折射率</a:t>
                      </a:r>
                      <a:r>
                        <a:rPr lang="en-US" sz="2900" b="0" i="0" u="none" strike="noStrike">
                          <a:solidFill>
                            <a:srgbClr val="000000"/>
                          </a:solidFill>
                          <a:effectLst/>
                          <a:latin typeface="等线" panose="02010600030101010101" pitchFamily="2" charset="-122"/>
                          <a:ea typeface="等线" panose="02010600030101010101" pitchFamily="2" charset="-122"/>
                        </a:rPr>
                        <a:t>n</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1.3353</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1.3348</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1.3339</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1.3335</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1.3322</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1.3318</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1.3305</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1.3299</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a:solidFill>
                            <a:srgbClr val="000000"/>
                          </a:solidFill>
                          <a:effectLst/>
                          <a:latin typeface="等线" panose="02010600030101010101" pitchFamily="2" charset="-122"/>
                          <a:ea typeface="等线" panose="02010600030101010101" pitchFamily="2" charset="-122"/>
                        </a:rPr>
                        <a:t>1.3286</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zh-CN" sz="2900" b="0" i="0" u="none" strike="noStrike" dirty="0">
                          <a:solidFill>
                            <a:srgbClr val="000000"/>
                          </a:solidFill>
                          <a:effectLst/>
                          <a:latin typeface="等线" panose="02010600030101010101" pitchFamily="2" charset="-122"/>
                          <a:ea typeface="等线" panose="02010600030101010101" pitchFamily="2" charset="-122"/>
                        </a:rPr>
                        <a:t>1.3277</a:t>
                      </a:r>
                    </a:p>
                  </a:txBody>
                  <a:tcPr marL="19873" marR="19873" marT="19873"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8496742"/>
                  </a:ext>
                </a:extLst>
              </a:tr>
            </a:tbl>
          </a:graphicData>
        </a:graphic>
      </p:graphicFrame>
      <p:graphicFrame>
        <p:nvGraphicFramePr>
          <p:cNvPr id="21" name="图表 20">
            <a:extLst>
              <a:ext uri="{FF2B5EF4-FFF2-40B4-BE49-F238E27FC236}">
                <a16:creationId xmlns:a16="http://schemas.microsoft.com/office/drawing/2014/main" id="{335D4E2A-E4EA-4D8B-B0EF-A7CA0F42BE40}"/>
              </a:ext>
            </a:extLst>
          </p:cNvPr>
          <p:cNvGraphicFramePr/>
          <p:nvPr>
            <p:extLst>
              <p:ext uri="{D42A27DB-BD31-4B8C-83A1-F6EECF244321}">
                <p14:modId xmlns:p14="http://schemas.microsoft.com/office/powerpoint/2010/main" val="2464701338"/>
              </p:ext>
            </p:extLst>
          </p:nvPr>
        </p:nvGraphicFramePr>
        <p:xfrm>
          <a:off x="2843376" y="4211021"/>
          <a:ext cx="11096516" cy="6053119"/>
        </p:xfrm>
        <a:graphic>
          <a:graphicData uri="http://schemas.openxmlformats.org/drawingml/2006/chart">
            <c:chart xmlns:c="http://schemas.openxmlformats.org/drawingml/2006/chart" xmlns:r="http://schemas.openxmlformats.org/officeDocument/2006/relationships" r:id="rId5"/>
          </a:graphicData>
        </a:graphic>
      </p:graphicFrame>
      <p:sp>
        <p:nvSpPr>
          <p:cNvPr id="2" name="灯片编号占位符 1">
            <a:extLst>
              <a:ext uri="{FF2B5EF4-FFF2-40B4-BE49-F238E27FC236}">
                <a16:creationId xmlns:a16="http://schemas.microsoft.com/office/drawing/2014/main" id="{5617CCBF-89D5-4D27-8180-59F310575FF4}"/>
              </a:ext>
            </a:extLst>
          </p:cNvPr>
          <p:cNvSpPr>
            <a:spLocks noGrp="1"/>
          </p:cNvSpPr>
          <p:nvPr>
            <p:ph type="sldNum" sz="quarter" idx="12"/>
          </p:nvPr>
        </p:nvSpPr>
        <p:spPr/>
        <p:txBody>
          <a:bodyPr/>
          <a:lstStyle/>
          <a:p>
            <a:fld id="{B6F15528-21DE-4FAA-801E-634DDDAF4B2B}" type="slidenum">
              <a:rPr lang="en-US" smtClean="0"/>
              <a:t>33</a:t>
            </a:fld>
            <a:endParaRPr lang="en-US"/>
          </a:p>
        </p:txBody>
      </p:sp>
    </p:spTree>
    <p:extLst>
      <p:ext uri="{BB962C8B-B14F-4D97-AF65-F5344CB8AC3E}">
        <p14:creationId xmlns:p14="http://schemas.microsoft.com/office/powerpoint/2010/main" val="103212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4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44" name="Picture 10"/>
          <p:cNvPicPr>
            <a:picLocks noChangeAspect="1"/>
          </p:cNvPicPr>
          <p:nvPr/>
        </p:nvPicPr>
        <p:blipFill>
          <a:blip r:embed="rId4"/>
          <a:srcRect/>
          <a:stretch>
            <a:fillRect/>
          </a:stretch>
        </p:blipFill>
        <p:spPr>
          <a:xfrm>
            <a:off x="11503338" y="-95306"/>
            <a:ext cx="1984232" cy="2192522"/>
          </a:xfrm>
          <a:prstGeom prst="rect">
            <a:avLst/>
          </a:prstGeom>
        </p:spPr>
      </p:pic>
      <p:graphicFrame>
        <p:nvGraphicFramePr>
          <p:cNvPr id="6" name="表格 5">
            <a:extLst>
              <a:ext uri="{FF2B5EF4-FFF2-40B4-BE49-F238E27FC236}">
                <a16:creationId xmlns:a16="http://schemas.microsoft.com/office/drawing/2014/main" id="{5ED7A8E9-81C2-4FAE-9C68-175B67A3613E}"/>
              </a:ext>
            </a:extLst>
          </p:cNvPr>
          <p:cNvGraphicFramePr>
            <a:graphicFrameLocks noGrp="1"/>
          </p:cNvGraphicFramePr>
          <p:nvPr>
            <p:extLst>
              <p:ext uri="{D42A27DB-BD31-4B8C-83A1-F6EECF244321}">
                <p14:modId xmlns:p14="http://schemas.microsoft.com/office/powerpoint/2010/main" val="2095562513"/>
              </p:ext>
            </p:extLst>
          </p:nvPr>
        </p:nvGraphicFramePr>
        <p:xfrm>
          <a:off x="3657600" y="1859578"/>
          <a:ext cx="10307110" cy="8105267"/>
        </p:xfrm>
        <a:graphic>
          <a:graphicData uri="http://schemas.openxmlformats.org/drawingml/2006/table">
            <a:tbl>
              <a:tblPr/>
              <a:tblGrid>
                <a:gridCol w="2022103">
                  <a:extLst>
                    <a:ext uri="{9D8B030D-6E8A-4147-A177-3AD203B41FA5}">
                      <a16:colId xmlns:a16="http://schemas.microsoft.com/office/drawing/2014/main" val="1895015245"/>
                    </a:ext>
                  </a:extLst>
                </a:gridCol>
                <a:gridCol w="1404239">
                  <a:extLst>
                    <a:ext uri="{9D8B030D-6E8A-4147-A177-3AD203B41FA5}">
                      <a16:colId xmlns:a16="http://schemas.microsoft.com/office/drawing/2014/main" val="705784708"/>
                    </a:ext>
                  </a:extLst>
                </a:gridCol>
                <a:gridCol w="1404239">
                  <a:extLst>
                    <a:ext uri="{9D8B030D-6E8A-4147-A177-3AD203B41FA5}">
                      <a16:colId xmlns:a16="http://schemas.microsoft.com/office/drawing/2014/main" val="3788387040"/>
                    </a:ext>
                  </a:extLst>
                </a:gridCol>
                <a:gridCol w="1994018">
                  <a:extLst>
                    <a:ext uri="{9D8B030D-6E8A-4147-A177-3AD203B41FA5}">
                      <a16:colId xmlns:a16="http://schemas.microsoft.com/office/drawing/2014/main" val="3751210669"/>
                    </a:ext>
                  </a:extLst>
                </a:gridCol>
                <a:gridCol w="1825510">
                  <a:extLst>
                    <a:ext uri="{9D8B030D-6E8A-4147-A177-3AD203B41FA5}">
                      <a16:colId xmlns:a16="http://schemas.microsoft.com/office/drawing/2014/main" val="1618311036"/>
                    </a:ext>
                  </a:extLst>
                </a:gridCol>
                <a:gridCol w="1657001">
                  <a:extLst>
                    <a:ext uri="{9D8B030D-6E8A-4147-A177-3AD203B41FA5}">
                      <a16:colId xmlns:a16="http://schemas.microsoft.com/office/drawing/2014/main" val="3203765246"/>
                    </a:ext>
                  </a:extLst>
                </a:gridCol>
              </a:tblGrid>
              <a:tr h="1499727">
                <a:tc>
                  <a:txBody>
                    <a:bodyPr/>
                    <a:lstStyle/>
                    <a:p>
                      <a:pPr algn="ctr" fontAlgn="ctr"/>
                      <a:r>
                        <a:rPr lang="zh-CN" altLang="en-US" sz="2400" b="1" i="0" u="none" strike="noStrike">
                          <a:solidFill>
                            <a:srgbClr val="000000"/>
                          </a:solidFill>
                          <a:effectLst/>
                          <a:latin typeface="等线" panose="02010600030101010101" pitchFamily="2" charset="-122"/>
                          <a:ea typeface="等线" panose="02010600030101010101" pitchFamily="2" charset="-122"/>
                        </a:rPr>
                        <a:t>坐标</a:t>
                      </a:r>
                      <a:r>
                        <a:rPr lang="en-US" altLang="zh-CN" sz="2400" b="1" i="0" u="none" strike="noStrike">
                          <a:solidFill>
                            <a:srgbClr val="000000"/>
                          </a:solidFill>
                          <a:effectLst/>
                          <a:latin typeface="等线" panose="02010600030101010101" pitchFamily="2" charset="-122"/>
                          <a:ea typeface="等线" panose="02010600030101010101" pitchFamily="2" charset="-122"/>
                        </a:rPr>
                        <a:t>/</a:t>
                      </a:r>
                      <a:r>
                        <a:rPr lang="en-US" sz="2400" b="1" i="0" u="none" strike="noStrike">
                          <a:solidFill>
                            <a:srgbClr val="000000"/>
                          </a:solidFill>
                          <a:effectLst/>
                          <a:latin typeface="等线" panose="02010600030101010101" pitchFamily="2" charset="-122"/>
                          <a:ea typeface="等线" panose="02010600030101010101" pitchFamily="2" charset="-122"/>
                        </a:rPr>
                        <a:t>mm</a:t>
                      </a:r>
                    </a:p>
                  </a:txBody>
                  <a:tcPr marL="16850" marR="16850" marT="168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2400" b="1" i="0" u="none" strike="noStrike">
                          <a:solidFill>
                            <a:srgbClr val="000000"/>
                          </a:solidFill>
                          <a:effectLst/>
                          <a:latin typeface="等线" panose="02010600030101010101" pitchFamily="2" charset="-122"/>
                          <a:ea typeface="等线" panose="02010600030101010101" pitchFamily="2" charset="-122"/>
                        </a:rPr>
                        <a:t>遮光后右侧功率</a:t>
                      </a:r>
                      <a:r>
                        <a:rPr lang="en-US" altLang="zh-CN" sz="2400" b="1" i="0" u="none" strike="noStrike">
                          <a:solidFill>
                            <a:srgbClr val="000000"/>
                          </a:solidFill>
                          <a:effectLst/>
                          <a:latin typeface="等线" panose="02010600030101010101" pitchFamily="2" charset="-122"/>
                          <a:ea typeface="等线" panose="02010600030101010101" pitchFamily="2" charset="-122"/>
                        </a:rPr>
                        <a:t>/mW</a:t>
                      </a:r>
                    </a:p>
                  </a:txBody>
                  <a:tcPr marL="16850" marR="16850" marT="168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2400" b="1" i="0" u="none" strike="noStrike">
                          <a:solidFill>
                            <a:srgbClr val="000000"/>
                          </a:solidFill>
                          <a:effectLst/>
                          <a:latin typeface="等线" panose="02010600030101010101" pitchFamily="2" charset="-122"/>
                          <a:ea typeface="等线" panose="02010600030101010101" pitchFamily="2" charset="-122"/>
                        </a:rPr>
                        <a:t>两次遮光功率差</a:t>
                      </a:r>
                      <a:r>
                        <a:rPr lang="en-US" sz="2400" b="1" i="0" u="none" strike="noStrike">
                          <a:solidFill>
                            <a:srgbClr val="000000"/>
                          </a:solidFill>
                          <a:effectLst/>
                          <a:latin typeface="等线" panose="02010600030101010101" pitchFamily="2" charset="-122"/>
                          <a:ea typeface="等线" panose="02010600030101010101" pitchFamily="2" charset="-122"/>
                        </a:rPr>
                        <a:t>P2-P1/mW</a:t>
                      </a:r>
                    </a:p>
                  </a:txBody>
                  <a:tcPr marL="16850" marR="16850" marT="168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2400" b="1" i="0" u="none" strike="noStrike">
                          <a:solidFill>
                            <a:srgbClr val="000000"/>
                          </a:solidFill>
                          <a:effectLst/>
                          <a:latin typeface="等线" panose="02010600030101010101" pitchFamily="2" charset="-122"/>
                          <a:ea typeface="等线" panose="02010600030101010101" pitchFamily="2" charset="-122"/>
                        </a:rPr>
                        <a:t>面积差</a:t>
                      </a:r>
                      <a:r>
                        <a:rPr lang="en-US" altLang="zh-CN" sz="2400" b="1" i="0" u="none" strike="noStrike">
                          <a:solidFill>
                            <a:srgbClr val="000000"/>
                          </a:solidFill>
                          <a:effectLst/>
                          <a:latin typeface="等线" panose="02010600030101010101" pitchFamily="2" charset="-122"/>
                          <a:ea typeface="等线" panose="02010600030101010101" pitchFamily="2" charset="-122"/>
                        </a:rPr>
                        <a:t>/</a:t>
                      </a:r>
                      <a:r>
                        <a:rPr lang="en-US" sz="2400" b="1" i="0" u="none" strike="noStrike">
                          <a:solidFill>
                            <a:srgbClr val="000000"/>
                          </a:solidFill>
                          <a:effectLst/>
                          <a:latin typeface="等线" panose="02010600030101010101" pitchFamily="2" charset="-122"/>
                          <a:ea typeface="等线" panose="02010600030101010101" pitchFamily="2" charset="-122"/>
                        </a:rPr>
                        <a:t>mm^2</a:t>
                      </a:r>
                    </a:p>
                  </a:txBody>
                  <a:tcPr marL="16850" marR="16850" marT="168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2400" b="1" i="0" u="none" strike="noStrike">
                          <a:solidFill>
                            <a:srgbClr val="000000"/>
                          </a:solidFill>
                          <a:effectLst/>
                          <a:latin typeface="等线" panose="02010600030101010101" pitchFamily="2" charset="-122"/>
                          <a:ea typeface="等线" panose="02010600030101010101" pitchFamily="2" charset="-122"/>
                        </a:rPr>
                        <a:t>平均功率</a:t>
                      </a:r>
                      <a:r>
                        <a:rPr lang="en-US" sz="2400" b="1" i="0" u="none" strike="noStrike">
                          <a:solidFill>
                            <a:srgbClr val="000000"/>
                          </a:solidFill>
                          <a:effectLst/>
                          <a:latin typeface="等线" panose="02010600030101010101" pitchFamily="2" charset="-122"/>
                          <a:ea typeface="等线" panose="02010600030101010101" pitchFamily="2" charset="-122"/>
                        </a:rPr>
                        <a:t>mW/mm^(-2)</a:t>
                      </a:r>
                    </a:p>
                  </a:txBody>
                  <a:tcPr marL="16850" marR="16850" marT="168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2400" b="1" i="0" u="none" strike="noStrike">
                          <a:solidFill>
                            <a:srgbClr val="000000"/>
                          </a:solidFill>
                          <a:effectLst/>
                          <a:latin typeface="等线" panose="02010600030101010101" pitchFamily="2" charset="-122"/>
                          <a:ea typeface="等线" panose="02010600030101010101" pitchFamily="2" charset="-122"/>
                        </a:rPr>
                        <a:t>归一化后平均功率</a:t>
                      </a:r>
                    </a:p>
                  </a:txBody>
                  <a:tcPr marL="16850" marR="16850" marT="168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555770"/>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0.00</a:t>
                      </a:r>
                    </a:p>
                  </a:txBody>
                  <a:tcPr marL="16850" marR="16850" marT="168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5.20E+02</a:t>
                      </a:r>
                    </a:p>
                  </a:txBody>
                  <a:tcPr marL="16850" marR="16850" marT="168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zh-CN" altLang="en-US" sz="2400" b="0" i="0" u="none" strike="noStrike">
                          <a:solidFill>
                            <a:srgbClr val="000000"/>
                          </a:solidFill>
                          <a:effectLst/>
                          <a:latin typeface="等线" panose="02010600030101010101" pitchFamily="2" charset="-122"/>
                          <a:ea typeface="等线" panose="02010600030101010101" pitchFamily="2" charset="-122"/>
                        </a:rPr>
                        <a:t>　</a:t>
                      </a:r>
                    </a:p>
                  </a:txBody>
                  <a:tcPr marL="16850" marR="16850" marT="168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zh-CN" altLang="en-US" sz="2400" b="0" i="0" u="none" strike="noStrike">
                          <a:solidFill>
                            <a:srgbClr val="000000"/>
                          </a:solidFill>
                          <a:effectLst/>
                          <a:latin typeface="等线" panose="02010600030101010101" pitchFamily="2" charset="-122"/>
                          <a:ea typeface="等线" panose="02010600030101010101" pitchFamily="2" charset="-122"/>
                        </a:rPr>
                        <a:t>　</a:t>
                      </a:r>
                    </a:p>
                  </a:txBody>
                  <a:tcPr marL="16850" marR="16850" marT="168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zh-CN" altLang="en-US" sz="2400" b="0" i="0" u="none" strike="noStrike">
                          <a:solidFill>
                            <a:srgbClr val="000000"/>
                          </a:solidFill>
                          <a:effectLst/>
                          <a:latin typeface="等线" panose="02010600030101010101" pitchFamily="2" charset="-122"/>
                          <a:ea typeface="等线" panose="02010600030101010101" pitchFamily="2" charset="-122"/>
                        </a:rPr>
                        <a:t>　</a:t>
                      </a:r>
                    </a:p>
                  </a:txBody>
                  <a:tcPr marL="16850" marR="16850" marT="168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zh-CN" altLang="en-US" sz="2400" b="0" i="0" u="none" strike="noStrike">
                          <a:solidFill>
                            <a:srgbClr val="000000"/>
                          </a:solidFill>
                          <a:effectLst/>
                          <a:latin typeface="等线" panose="02010600030101010101" pitchFamily="2" charset="-122"/>
                          <a:ea typeface="等线" panose="02010600030101010101" pitchFamily="2" charset="-122"/>
                        </a:rPr>
                        <a:t>　</a:t>
                      </a:r>
                    </a:p>
                  </a:txBody>
                  <a:tcPr marL="16850" marR="16850" marT="1685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75358851"/>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0.50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5.16E+02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1.94</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0.024</a:t>
                      </a:r>
                    </a:p>
                  </a:txBody>
                  <a:tcPr marL="16850" marR="16850" marT="16850" marB="0" anchor="b">
                    <a:lnL>
                      <a:noFill/>
                    </a:lnL>
                    <a:lnR>
                      <a:noFill/>
                    </a:lnR>
                    <a:lnT>
                      <a:noFill/>
                    </a:lnT>
                    <a:lnB>
                      <a:noFill/>
                    </a:lnB>
                  </a:tcPr>
                </a:tc>
                <a:extLst>
                  <a:ext uri="{0D108BD9-81ED-4DB2-BD59-A6C34878D82A}">
                    <a16:rowId xmlns:a16="http://schemas.microsoft.com/office/drawing/2014/main" val="1105492833"/>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1.00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4.96E+02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20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4.58</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4.4</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0.050</a:t>
                      </a:r>
                    </a:p>
                  </a:txBody>
                  <a:tcPr marL="16850" marR="16850" marT="16850" marB="0" anchor="b">
                    <a:lnL>
                      <a:noFill/>
                    </a:lnL>
                    <a:lnR>
                      <a:noFill/>
                    </a:lnR>
                    <a:lnT>
                      <a:noFill/>
                    </a:lnT>
                    <a:lnB>
                      <a:noFill/>
                    </a:lnB>
                  </a:tcPr>
                </a:tc>
                <a:extLst>
                  <a:ext uri="{0D108BD9-81ED-4DB2-BD59-A6C34878D82A}">
                    <a16:rowId xmlns:a16="http://schemas.microsoft.com/office/drawing/2014/main" val="1990291758"/>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1.50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4.70E+02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26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5.77</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4.5</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0.051</a:t>
                      </a:r>
                    </a:p>
                  </a:txBody>
                  <a:tcPr marL="16850" marR="16850" marT="16850" marB="0" anchor="b">
                    <a:lnL>
                      <a:noFill/>
                    </a:lnL>
                    <a:lnR>
                      <a:noFill/>
                    </a:lnR>
                    <a:lnT>
                      <a:noFill/>
                    </a:lnT>
                    <a:lnB>
                      <a:noFill/>
                    </a:lnB>
                  </a:tcPr>
                </a:tc>
                <a:extLst>
                  <a:ext uri="{0D108BD9-81ED-4DB2-BD59-A6C34878D82A}">
                    <a16:rowId xmlns:a16="http://schemas.microsoft.com/office/drawing/2014/main" val="2385457003"/>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2.00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4.30E+02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40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6.59</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6.1</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0.069</a:t>
                      </a:r>
                    </a:p>
                  </a:txBody>
                  <a:tcPr marL="16850" marR="16850" marT="16850" marB="0" anchor="b">
                    <a:lnL>
                      <a:noFill/>
                    </a:lnL>
                    <a:lnR>
                      <a:noFill/>
                    </a:lnR>
                    <a:lnT>
                      <a:noFill/>
                    </a:lnT>
                    <a:lnB>
                      <a:noFill/>
                    </a:lnB>
                  </a:tcPr>
                </a:tc>
                <a:extLst>
                  <a:ext uri="{0D108BD9-81ED-4DB2-BD59-A6C34878D82A}">
                    <a16:rowId xmlns:a16="http://schemas.microsoft.com/office/drawing/2014/main" val="2233895126"/>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2.50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4.02E+02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28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7.17</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3.9</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0.044</a:t>
                      </a:r>
                    </a:p>
                  </a:txBody>
                  <a:tcPr marL="16850" marR="16850" marT="16850" marB="0" anchor="b">
                    <a:lnL>
                      <a:noFill/>
                    </a:lnL>
                    <a:lnR>
                      <a:noFill/>
                    </a:lnR>
                    <a:lnT>
                      <a:noFill/>
                    </a:lnT>
                    <a:lnB>
                      <a:noFill/>
                    </a:lnB>
                  </a:tcPr>
                </a:tc>
                <a:extLst>
                  <a:ext uri="{0D108BD9-81ED-4DB2-BD59-A6C34878D82A}">
                    <a16:rowId xmlns:a16="http://schemas.microsoft.com/office/drawing/2014/main" val="3362868193"/>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3.00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3.62E+02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40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7.58</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5.3</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0.060</a:t>
                      </a:r>
                    </a:p>
                  </a:txBody>
                  <a:tcPr marL="16850" marR="16850" marT="16850" marB="0" anchor="b">
                    <a:lnL>
                      <a:noFill/>
                    </a:lnL>
                    <a:lnR>
                      <a:noFill/>
                    </a:lnR>
                    <a:lnT>
                      <a:noFill/>
                    </a:lnT>
                    <a:lnB>
                      <a:noFill/>
                    </a:lnB>
                  </a:tcPr>
                </a:tc>
                <a:extLst>
                  <a:ext uri="{0D108BD9-81ED-4DB2-BD59-A6C34878D82A}">
                    <a16:rowId xmlns:a16="http://schemas.microsoft.com/office/drawing/2014/main" val="2355112251"/>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3.50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3.30E+02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32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7.84</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4.1</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0.046</a:t>
                      </a:r>
                    </a:p>
                  </a:txBody>
                  <a:tcPr marL="16850" marR="16850" marT="16850" marB="0" anchor="b">
                    <a:lnL>
                      <a:noFill/>
                    </a:lnL>
                    <a:lnR>
                      <a:noFill/>
                    </a:lnR>
                    <a:lnT>
                      <a:noFill/>
                    </a:lnT>
                    <a:lnB>
                      <a:noFill/>
                    </a:lnB>
                  </a:tcPr>
                </a:tc>
                <a:extLst>
                  <a:ext uri="{0D108BD9-81ED-4DB2-BD59-A6C34878D82A}">
                    <a16:rowId xmlns:a16="http://schemas.microsoft.com/office/drawing/2014/main" val="3600621132"/>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4.00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2.79E+02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51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7.97</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6.4</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0.073</a:t>
                      </a:r>
                    </a:p>
                  </a:txBody>
                  <a:tcPr marL="16850" marR="16850" marT="16850" marB="0" anchor="b">
                    <a:lnL>
                      <a:noFill/>
                    </a:lnL>
                    <a:lnR>
                      <a:noFill/>
                    </a:lnR>
                    <a:lnT>
                      <a:noFill/>
                    </a:lnT>
                    <a:lnB>
                      <a:noFill/>
                    </a:lnB>
                  </a:tcPr>
                </a:tc>
                <a:extLst>
                  <a:ext uri="{0D108BD9-81ED-4DB2-BD59-A6C34878D82A}">
                    <a16:rowId xmlns:a16="http://schemas.microsoft.com/office/drawing/2014/main" val="1960943338"/>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4.50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2.48E+02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31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7.97</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3.9</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0.044</a:t>
                      </a:r>
                    </a:p>
                  </a:txBody>
                  <a:tcPr marL="16850" marR="16850" marT="16850" marB="0" anchor="b">
                    <a:lnL>
                      <a:noFill/>
                    </a:lnL>
                    <a:lnR>
                      <a:noFill/>
                    </a:lnR>
                    <a:lnT>
                      <a:noFill/>
                    </a:lnT>
                    <a:lnB>
                      <a:noFill/>
                    </a:lnB>
                  </a:tcPr>
                </a:tc>
                <a:extLst>
                  <a:ext uri="{0D108BD9-81ED-4DB2-BD59-A6C34878D82A}">
                    <a16:rowId xmlns:a16="http://schemas.microsoft.com/office/drawing/2014/main" val="2347709525"/>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5.00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2.23E+02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25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7.84</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0.036</a:t>
                      </a:r>
                    </a:p>
                  </a:txBody>
                  <a:tcPr marL="16850" marR="16850" marT="16850" marB="0" anchor="b">
                    <a:lnL>
                      <a:noFill/>
                    </a:lnL>
                    <a:lnR>
                      <a:noFill/>
                    </a:lnR>
                    <a:lnT>
                      <a:noFill/>
                    </a:lnT>
                    <a:lnB>
                      <a:noFill/>
                    </a:lnB>
                  </a:tcPr>
                </a:tc>
                <a:extLst>
                  <a:ext uri="{0D108BD9-81ED-4DB2-BD59-A6C34878D82A}">
                    <a16:rowId xmlns:a16="http://schemas.microsoft.com/office/drawing/2014/main" val="2405166489"/>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5.50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1.83E+02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40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7.58</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5.3</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0.060</a:t>
                      </a:r>
                    </a:p>
                  </a:txBody>
                  <a:tcPr marL="16850" marR="16850" marT="16850" marB="0" anchor="b">
                    <a:lnL>
                      <a:noFill/>
                    </a:lnL>
                    <a:lnR>
                      <a:noFill/>
                    </a:lnR>
                    <a:lnT>
                      <a:noFill/>
                    </a:lnT>
                    <a:lnB>
                      <a:noFill/>
                    </a:lnB>
                  </a:tcPr>
                </a:tc>
                <a:extLst>
                  <a:ext uri="{0D108BD9-81ED-4DB2-BD59-A6C34878D82A}">
                    <a16:rowId xmlns:a16="http://schemas.microsoft.com/office/drawing/2014/main" val="81434186"/>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6.00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1.47E+02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36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7.17</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5.0</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0.057</a:t>
                      </a:r>
                    </a:p>
                  </a:txBody>
                  <a:tcPr marL="16850" marR="16850" marT="16850" marB="0" anchor="b">
                    <a:lnL>
                      <a:noFill/>
                    </a:lnL>
                    <a:lnR>
                      <a:noFill/>
                    </a:lnR>
                    <a:lnT>
                      <a:noFill/>
                    </a:lnT>
                    <a:lnB>
                      <a:noFill/>
                    </a:lnB>
                  </a:tcPr>
                </a:tc>
                <a:extLst>
                  <a:ext uri="{0D108BD9-81ED-4DB2-BD59-A6C34878D82A}">
                    <a16:rowId xmlns:a16="http://schemas.microsoft.com/office/drawing/2014/main" val="2005257144"/>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6.50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1.06E+02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41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6.59</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6.2</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0.071</a:t>
                      </a:r>
                    </a:p>
                  </a:txBody>
                  <a:tcPr marL="16850" marR="16850" marT="16850" marB="0" anchor="b">
                    <a:lnL>
                      <a:noFill/>
                    </a:lnL>
                    <a:lnR>
                      <a:noFill/>
                    </a:lnR>
                    <a:lnT>
                      <a:noFill/>
                    </a:lnT>
                    <a:lnB>
                      <a:noFill/>
                    </a:lnB>
                  </a:tcPr>
                </a:tc>
                <a:extLst>
                  <a:ext uri="{0D108BD9-81ED-4DB2-BD59-A6C34878D82A}">
                    <a16:rowId xmlns:a16="http://schemas.microsoft.com/office/drawing/2014/main" val="2452126175"/>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7.00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8.30E+01</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23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5.77</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4.0</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0.045</a:t>
                      </a:r>
                    </a:p>
                  </a:txBody>
                  <a:tcPr marL="16850" marR="16850" marT="16850" marB="0" anchor="b">
                    <a:lnL>
                      <a:noFill/>
                    </a:lnL>
                    <a:lnR>
                      <a:noFill/>
                    </a:lnR>
                    <a:lnT>
                      <a:noFill/>
                    </a:lnT>
                    <a:lnB>
                      <a:noFill/>
                    </a:lnB>
                  </a:tcPr>
                </a:tc>
                <a:extLst>
                  <a:ext uri="{0D108BD9-81ED-4DB2-BD59-A6C34878D82A}">
                    <a16:rowId xmlns:a16="http://schemas.microsoft.com/office/drawing/2014/main" val="849957098"/>
                  </a:ext>
                </a:extLst>
              </a:tr>
              <a:tr h="38757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7.50</a:t>
                      </a:r>
                    </a:p>
                  </a:txBody>
                  <a:tcPr marL="16850" marR="16850" marT="16850" marB="0" anchor="b">
                    <a:lnL>
                      <a:noFill/>
                    </a:lnL>
                    <a:lnR>
                      <a:noFill/>
                    </a:lnR>
                    <a:lnT>
                      <a:noFill/>
                    </a:lnT>
                    <a:lnB>
                      <a:noFill/>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4.60E+01</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37 </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4.58</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8.1</a:t>
                      </a:r>
                    </a:p>
                  </a:txBody>
                  <a:tcPr marL="16850" marR="16850" marT="1685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0.092</a:t>
                      </a:r>
                    </a:p>
                  </a:txBody>
                  <a:tcPr marL="16850" marR="16850" marT="16850" marB="0" anchor="b">
                    <a:lnL>
                      <a:noFill/>
                    </a:lnL>
                    <a:lnR>
                      <a:noFill/>
                    </a:lnR>
                    <a:lnT>
                      <a:noFill/>
                    </a:lnT>
                    <a:lnB>
                      <a:noFill/>
                    </a:lnB>
                  </a:tcPr>
                </a:tc>
                <a:extLst>
                  <a:ext uri="{0D108BD9-81ED-4DB2-BD59-A6C34878D82A}">
                    <a16:rowId xmlns:a16="http://schemas.microsoft.com/office/drawing/2014/main" val="4247501929"/>
                  </a:ext>
                </a:extLst>
              </a:tr>
              <a:tr h="404420">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8.00</a:t>
                      </a:r>
                    </a:p>
                  </a:txBody>
                  <a:tcPr marL="16850" marR="16850" marT="168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0" i="0" u="none" strike="noStrike">
                          <a:solidFill>
                            <a:srgbClr val="000000"/>
                          </a:solidFill>
                          <a:effectLst/>
                          <a:latin typeface="等线" panose="02010600030101010101" pitchFamily="2" charset="-122"/>
                          <a:ea typeface="等线" panose="02010600030101010101" pitchFamily="2" charset="-122"/>
                        </a:rPr>
                        <a:t>1.60E+01</a:t>
                      </a:r>
                    </a:p>
                  </a:txBody>
                  <a:tcPr marL="16850" marR="16850" marT="168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30 </a:t>
                      </a:r>
                    </a:p>
                  </a:txBody>
                  <a:tcPr marL="16850" marR="16850" marT="168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1.94</a:t>
                      </a:r>
                    </a:p>
                  </a:txBody>
                  <a:tcPr marL="16850" marR="16850" marT="168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15</a:t>
                      </a:r>
                    </a:p>
                  </a:txBody>
                  <a:tcPr marL="16850" marR="16850" marT="168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0.176</a:t>
                      </a:r>
                    </a:p>
                  </a:txBody>
                  <a:tcPr marL="16850" marR="16850" marT="168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207301"/>
                  </a:ext>
                </a:extLst>
              </a:tr>
            </a:tbl>
          </a:graphicData>
        </a:graphic>
      </p:graphicFrame>
      <p:sp>
        <p:nvSpPr>
          <p:cNvPr id="2" name="灯片编号占位符 1">
            <a:extLst>
              <a:ext uri="{FF2B5EF4-FFF2-40B4-BE49-F238E27FC236}">
                <a16:creationId xmlns:a16="http://schemas.microsoft.com/office/drawing/2014/main" id="{83152422-BCD9-49E5-BD93-92D1CDBD5ACE}"/>
              </a:ext>
            </a:extLst>
          </p:cNvPr>
          <p:cNvSpPr>
            <a:spLocks noGrp="1"/>
          </p:cNvSpPr>
          <p:nvPr>
            <p:ph type="sldNum" sz="quarter" idx="12"/>
          </p:nvPr>
        </p:nvSpPr>
        <p:spPr/>
        <p:txBody>
          <a:bodyPr/>
          <a:lstStyle/>
          <a:p>
            <a:fld id="{B6F15528-21DE-4FAA-801E-634DDDAF4B2B}" type="slidenum">
              <a:rPr lang="en-US" smtClean="0"/>
              <a:t>34</a:t>
            </a:fld>
            <a:endParaRPr lang="en-US"/>
          </a:p>
        </p:txBody>
      </p:sp>
    </p:spTree>
    <p:extLst>
      <p:ext uri="{BB962C8B-B14F-4D97-AF65-F5344CB8AC3E}">
        <p14:creationId xmlns:p14="http://schemas.microsoft.com/office/powerpoint/2010/main" val="8441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4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44" name="Picture 10"/>
          <p:cNvPicPr>
            <a:picLocks noChangeAspect="1"/>
          </p:cNvPicPr>
          <p:nvPr/>
        </p:nvPicPr>
        <p:blipFill>
          <a:blip r:embed="rId4"/>
          <a:srcRect/>
          <a:stretch>
            <a:fillRect/>
          </a:stretch>
        </p:blipFill>
        <p:spPr>
          <a:xfrm>
            <a:off x="11503338" y="-95306"/>
            <a:ext cx="1984232" cy="2192522"/>
          </a:xfrm>
          <a:prstGeom prst="rect">
            <a:avLst/>
          </a:prstGeom>
        </p:spPr>
      </p:pic>
      <p:graphicFrame>
        <p:nvGraphicFramePr>
          <p:cNvPr id="8" name="表格 7">
            <a:extLst>
              <a:ext uri="{FF2B5EF4-FFF2-40B4-BE49-F238E27FC236}">
                <a16:creationId xmlns:a16="http://schemas.microsoft.com/office/drawing/2014/main" id="{83305EB0-7C8A-4C53-A7E6-4552F1B22874}"/>
              </a:ext>
            </a:extLst>
          </p:cNvPr>
          <p:cNvGraphicFramePr>
            <a:graphicFrameLocks noGrp="1"/>
          </p:cNvGraphicFramePr>
          <p:nvPr>
            <p:extLst>
              <p:ext uri="{D42A27DB-BD31-4B8C-83A1-F6EECF244321}">
                <p14:modId xmlns:p14="http://schemas.microsoft.com/office/powerpoint/2010/main" val="3924256922"/>
              </p:ext>
            </p:extLst>
          </p:nvPr>
        </p:nvGraphicFramePr>
        <p:xfrm>
          <a:off x="4801454" y="2472942"/>
          <a:ext cx="8685091" cy="6535898"/>
        </p:xfrm>
        <a:graphic>
          <a:graphicData uri="http://schemas.openxmlformats.org/drawingml/2006/table">
            <a:tbl>
              <a:tblPr/>
              <a:tblGrid>
                <a:gridCol w="1840062">
                  <a:extLst>
                    <a:ext uri="{9D8B030D-6E8A-4147-A177-3AD203B41FA5}">
                      <a16:colId xmlns:a16="http://schemas.microsoft.com/office/drawing/2014/main" val="3384113751"/>
                    </a:ext>
                  </a:extLst>
                </a:gridCol>
                <a:gridCol w="1840062">
                  <a:extLst>
                    <a:ext uri="{9D8B030D-6E8A-4147-A177-3AD203B41FA5}">
                      <a16:colId xmlns:a16="http://schemas.microsoft.com/office/drawing/2014/main" val="3030659694"/>
                    </a:ext>
                  </a:extLst>
                </a:gridCol>
                <a:gridCol w="2612887">
                  <a:extLst>
                    <a:ext uri="{9D8B030D-6E8A-4147-A177-3AD203B41FA5}">
                      <a16:colId xmlns:a16="http://schemas.microsoft.com/office/drawing/2014/main" val="2531486960"/>
                    </a:ext>
                  </a:extLst>
                </a:gridCol>
                <a:gridCol w="2392080">
                  <a:extLst>
                    <a:ext uri="{9D8B030D-6E8A-4147-A177-3AD203B41FA5}">
                      <a16:colId xmlns:a16="http://schemas.microsoft.com/office/drawing/2014/main" val="1673409067"/>
                    </a:ext>
                  </a:extLst>
                </a:gridCol>
              </a:tblGrid>
              <a:tr h="1965185">
                <a:tc>
                  <a:txBody>
                    <a:bodyPr/>
                    <a:lstStyle/>
                    <a:p>
                      <a:pPr algn="ctr" fontAlgn="ctr"/>
                      <a:r>
                        <a:rPr lang="zh-CN" altLang="en-US" sz="2400" b="1" i="0" u="none" strike="noStrike" dirty="0">
                          <a:solidFill>
                            <a:srgbClr val="000000"/>
                          </a:solidFill>
                          <a:effectLst/>
                          <a:latin typeface="等线" panose="02010600030101010101" pitchFamily="2" charset="-122"/>
                          <a:ea typeface="等线" panose="02010600030101010101" pitchFamily="2" charset="-122"/>
                        </a:rPr>
                        <a:t>遮光后下侧功率</a:t>
                      </a:r>
                      <a:r>
                        <a:rPr lang="en-US" altLang="zh-CN" sz="2400" b="1" i="0" u="none" strike="noStrike" dirty="0">
                          <a:solidFill>
                            <a:srgbClr val="000000"/>
                          </a:solidFill>
                          <a:effectLst/>
                          <a:latin typeface="等线" panose="02010600030101010101" pitchFamily="2" charset="-122"/>
                          <a:ea typeface="等线" panose="02010600030101010101" pitchFamily="2" charset="-122"/>
                        </a:rPr>
                        <a:t>/</a:t>
                      </a:r>
                      <a:r>
                        <a:rPr lang="en-US" altLang="zh-CN" sz="2400" b="1" i="0" u="none" strike="noStrike" dirty="0" err="1">
                          <a:solidFill>
                            <a:srgbClr val="000000"/>
                          </a:solidFill>
                          <a:effectLst/>
                          <a:latin typeface="等线" panose="02010600030101010101" pitchFamily="2" charset="-122"/>
                          <a:ea typeface="等线" panose="02010600030101010101" pitchFamily="2" charset="-122"/>
                        </a:rPr>
                        <a:t>mW</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24430" marR="24430" marT="2443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1" i="0" u="none" strike="noStrike" dirty="0">
                          <a:solidFill>
                            <a:srgbClr val="000000"/>
                          </a:solidFill>
                          <a:effectLst/>
                          <a:latin typeface="等线" panose="02010600030101010101" pitchFamily="2" charset="-122"/>
                          <a:ea typeface="等线" panose="02010600030101010101" pitchFamily="2" charset="-122"/>
                        </a:rPr>
                        <a:t>两次遮光功率差</a:t>
                      </a:r>
                      <a:r>
                        <a:rPr lang="en-US" sz="2400" b="1" i="0" u="none" strike="noStrike" dirty="0">
                          <a:solidFill>
                            <a:srgbClr val="000000"/>
                          </a:solidFill>
                          <a:effectLst/>
                          <a:latin typeface="等线" panose="02010600030101010101" pitchFamily="2" charset="-122"/>
                          <a:ea typeface="等线" panose="02010600030101010101" pitchFamily="2" charset="-122"/>
                        </a:rPr>
                        <a:t>P2-P1/</a:t>
                      </a:r>
                      <a:r>
                        <a:rPr lang="en-US" sz="2400" b="1" i="0" u="none" strike="noStrike" dirty="0" err="1">
                          <a:solidFill>
                            <a:srgbClr val="000000"/>
                          </a:solidFill>
                          <a:effectLst/>
                          <a:latin typeface="等线" panose="02010600030101010101" pitchFamily="2" charset="-122"/>
                          <a:ea typeface="等线" panose="02010600030101010101" pitchFamily="2" charset="-122"/>
                        </a:rPr>
                        <a:t>mW</a:t>
                      </a:r>
                      <a:endParaRPr lang="en-US" sz="2400" b="1" i="0" u="none" strike="noStrike" dirty="0">
                        <a:solidFill>
                          <a:srgbClr val="000000"/>
                        </a:solidFill>
                        <a:effectLst/>
                        <a:latin typeface="等线" panose="02010600030101010101" pitchFamily="2" charset="-122"/>
                        <a:ea typeface="等线" panose="02010600030101010101" pitchFamily="2" charset="-122"/>
                      </a:endParaRPr>
                    </a:p>
                  </a:txBody>
                  <a:tcPr marL="24430" marR="24430" marT="2443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1" i="0" u="none" strike="noStrike" dirty="0">
                          <a:solidFill>
                            <a:srgbClr val="000000"/>
                          </a:solidFill>
                          <a:effectLst/>
                          <a:latin typeface="等线" panose="02010600030101010101" pitchFamily="2" charset="-122"/>
                          <a:ea typeface="等线" panose="02010600030101010101" pitchFamily="2" charset="-122"/>
                        </a:rPr>
                        <a:t>透光面积</a:t>
                      </a:r>
                      <a:r>
                        <a:rPr lang="en-US" altLang="zh-CN" sz="2400" b="1" i="0" u="none" strike="noStrike" dirty="0">
                          <a:solidFill>
                            <a:srgbClr val="000000"/>
                          </a:solidFill>
                          <a:effectLst/>
                          <a:latin typeface="等线" panose="02010600030101010101" pitchFamily="2" charset="-122"/>
                          <a:ea typeface="等线" panose="02010600030101010101" pitchFamily="2" charset="-122"/>
                        </a:rPr>
                        <a:t>/</a:t>
                      </a:r>
                      <a:r>
                        <a:rPr lang="en-US" sz="2400" b="1" i="0" u="none" strike="noStrike" dirty="0">
                          <a:solidFill>
                            <a:srgbClr val="000000"/>
                          </a:solidFill>
                          <a:effectLst/>
                          <a:latin typeface="等线" panose="02010600030101010101" pitchFamily="2" charset="-122"/>
                          <a:ea typeface="等线" panose="02010600030101010101" pitchFamily="2" charset="-122"/>
                        </a:rPr>
                        <a:t>mm^2</a:t>
                      </a:r>
                    </a:p>
                  </a:txBody>
                  <a:tcPr marL="24430" marR="24430" marT="2443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1" i="0" u="none" strike="noStrike" dirty="0">
                          <a:solidFill>
                            <a:srgbClr val="000000"/>
                          </a:solidFill>
                          <a:effectLst/>
                          <a:latin typeface="等线" panose="02010600030101010101" pitchFamily="2" charset="-122"/>
                          <a:ea typeface="等线" panose="02010600030101010101" pitchFamily="2" charset="-122"/>
                        </a:rPr>
                        <a:t>平均功率</a:t>
                      </a:r>
                      <a:r>
                        <a:rPr lang="en-US" sz="2400" b="1" i="0" u="none" strike="noStrike" dirty="0" err="1">
                          <a:solidFill>
                            <a:srgbClr val="000000"/>
                          </a:solidFill>
                          <a:effectLst/>
                          <a:latin typeface="等线" panose="02010600030101010101" pitchFamily="2" charset="-122"/>
                          <a:ea typeface="等线" panose="02010600030101010101" pitchFamily="2" charset="-122"/>
                        </a:rPr>
                        <a:t>mW</a:t>
                      </a:r>
                      <a:r>
                        <a:rPr lang="en-US" sz="2400" b="1" i="0" u="none" strike="noStrike" dirty="0">
                          <a:solidFill>
                            <a:srgbClr val="000000"/>
                          </a:solidFill>
                          <a:effectLst/>
                          <a:latin typeface="等线" panose="02010600030101010101" pitchFamily="2" charset="-122"/>
                          <a:ea typeface="等线" panose="02010600030101010101" pitchFamily="2" charset="-122"/>
                        </a:rPr>
                        <a:t>/mm^(-2)</a:t>
                      </a:r>
                    </a:p>
                  </a:txBody>
                  <a:tcPr marL="24430" marR="24430" marT="2443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5353989"/>
                  </a:ext>
                </a:extLst>
              </a:tr>
              <a:tr h="507857">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675</a:t>
                      </a:r>
                    </a:p>
                  </a:txBody>
                  <a:tcPr marL="24430" marR="24430" marT="2443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24430" marR="24430" marT="2443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24430" marR="24430" marT="2443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24430" marR="24430" marT="2443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64524847"/>
                  </a:ext>
                </a:extLst>
              </a:tr>
              <a:tr h="507857">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664</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11</a:t>
                      </a:r>
                    </a:p>
                  </a:txBody>
                  <a:tcPr marL="24430" marR="24430" marT="2443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0.5</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11</a:t>
                      </a:r>
                    </a:p>
                  </a:txBody>
                  <a:tcPr marL="24430" marR="24430" marT="24430" marB="0" anchor="b">
                    <a:lnL>
                      <a:noFill/>
                    </a:lnL>
                    <a:lnR>
                      <a:noFill/>
                    </a:lnR>
                    <a:lnT>
                      <a:noFill/>
                    </a:lnT>
                    <a:lnB>
                      <a:noFill/>
                    </a:lnB>
                  </a:tcPr>
                </a:tc>
                <a:extLst>
                  <a:ext uri="{0D108BD9-81ED-4DB2-BD59-A6C34878D82A}">
                    <a16:rowId xmlns:a16="http://schemas.microsoft.com/office/drawing/2014/main" val="3655617455"/>
                  </a:ext>
                </a:extLst>
              </a:tr>
              <a:tr h="507857">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647</a:t>
                      </a:r>
                    </a:p>
                  </a:txBody>
                  <a:tcPr marL="24430" marR="24430" marT="2443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17</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1.5</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17</a:t>
                      </a:r>
                    </a:p>
                  </a:txBody>
                  <a:tcPr marL="24430" marR="24430" marT="24430" marB="0" anchor="b">
                    <a:lnL>
                      <a:noFill/>
                    </a:lnL>
                    <a:lnR>
                      <a:noFill/>
                    </a:lnR>
                    <a:lnT>
                      <a:noFill/>
                    </a:lnT>
                    <a:lnB>
                      <a:noFill/>
                    </a:lnB>
                  </a:tcPr>
                </a:tc>
                <a:extLst>
                  <a:ext uri="{0D108BD9-81ED-4DB2-BD59-A6C34878D82A}">
                    <a16:rowId xmlns:a16="http://schemas.microsoft.com/office/drawing/2014/main" val="2022946855"/>
                  </a:ext>
                </a:extLst>
              </a:tr>
              <a:tr h="507857">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542</a:t>
                      </a:r>
                    </a:p>
                  </a:txBody>
                  <a:tcPr marL="24430" marR="24430" marT="2443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105</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2.5</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105</a:t>
                      </a:r>
                    </a:p>
                  </a:txBody>
                  <a:tcPr marL="24430" marR="24430" marT="24430" marB="0" anchor="b">
                    <a:lnL>
                      <a:noFill/>
                    </a:lnL>
                    <a:lnR>
                      <a:noFill/>
                    </a:lnR>
                    <a:lnT>
                      <a:noFill/>
                    </a:lnT>
                    <a:lnB>
                      <a:noFill/>
                    </a:lnB>
                  </a:tcPr>
                </a:tc>
                <a:extLst>
                  <a:ext uri="{0D108BD9-81ED-4DB2-BD59-A6C34878D82A}">
                    <a16:rowId xmlns:a16="http://schemas.microsoft.com/office/drawing/2014/main" val="3779810374"/>
                  </a:ext>
                </a:extLst>
              </a:tr>
              <a:tr h="507857">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361</a:t>
                      </a:r>
                    </a:p>
                  </a:txBody>
                  <a:tcPr marL="24430" marR="24430" marT="2443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181</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3.5</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181</a:t>
                      </a:r>
                    </a:p>
                  </a:txBody>
                  <a:tcPr marL="24430" marR="24430" marT="24430" marB="0" anchor="b">
                    <a:lnL>
                      <a:noFill/>
                    </a:lnL>
                    <a:lnR>
                      <a:noFill/>
                    </a:lnR>
                    <a:lnT>
                      <a:noFill/>
                    </a:lnT>
                    <a:lnB>
                      <a:noFill/>
                    </a:lnB>
                  </a:tcPr>
                </a:tc>
                <a:extLst>
                  <a:ext uri="{0D108BD9-81ED-4DB2-BD59-A6C34878D82A}">
                    <a16:rowId xmlns:a16="http://schemas.microsoft.com/office/drawing/2014/main" val="2095291100"/>
                  </a:ext>
                </a:extLst>
              </a:tr>
              <a:tr h="507857">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131</a:t>
                      </a:r>
                    </a:p>
                  </a:txBody>
                  <a:tcPr marL="24430" marR="24430" marT="2443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230</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4.5</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230</a:t>
                      </a:r>
                    </a:p>
                  </a:txBody>
                  <a:tcPr marL="24430" marR="24430" marT="24430" marB="0" anchor="b">
                    <a:lnL>
                      <a:noFill/>
                    </a:lnL>
                    <a:lnR>
                      <a:noFill/>
                    </a:lnR>
                    <a:lnT>
                      <a:noFill/>
                    </a:lnT>
                    <a:lnB>
                      <a:noFill/>
                    </a:lnB>
                  </a:tcPr>
                </a:tc>
                <a:extLst>
                  <a:ext uri="{0D108BD9-81ED-4DB2-BD59-A6C34878D82A}">
                    <a16:rowId xmlns:a16="http://schemas.microsoft.com/office/drawing/2014/main" val="2063169770"/>
                  </a:ext>
                </a:extLst>
              </a:tr>
              <a:tr h="507857">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26</a:t>
                      </a:r>
                    </a:p>
                  </a:txBody>
                  <a:tcPr marL="24430" marR="24430" marT="2443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105</a:t>
                      </a:r>
                    </a:p>
                  </a:txBody>
                  <a:tcPr marL="24430" marR="24430" marT="2443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5.5</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105</a:t>
                      </a:r>
                    </a:p>
                  </a:txBody>
                  <a:tcPr marL="24430" marR="24430" marT="24430" marB="0" anchor="b">
                    <a:lnL>
                      <a:noFill/>
                    </a:lnL>
                    <a:lnR>
                      <a:noFill/>
                    </a:lnR>
                    <a:lnT>
                      <a:noFill/>
                    </a:lnT>
                    <a:lnB>
                      <a:noFill/>
                    </a:lnB>
                  </a:tcPr>
                </a:tc>
                <a:extLst>
                  <a:ext uri="{0D108BD9-81ED-4DB2-BD59-A6C34878D82A}">
                    <a16:rowId xmlns:a16="http://schemas.microsoft.com/office/drawing/2014/main" val="649958315"/>
                  </a:ext>
                </a:extLst>
              </a:tr>
              <a:tr h="507857">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9</a:t>
                      </a:r>
                    </a:p>
                  </a:txBody>
                  <a:tcPr marL="24430" marR="24430" marT="2443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17</a:t>
                      </a:r>
                    </a:p>
                  </a:txBody>
                  <a:tcPr marL="24430" marR="24430" marT="24430" marB="0" anchor="b">
                    <a:lnL>
                      <a:noFill/>
                    </a:lnL>
                    <a:lnR>
                      <a:noFill/>
                    </a:lnR>
                    <a:lnT>
                      <a:noFill/>
                    </a:lnT>
                    <a:lnB>
                      <a:noFill/>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6.5</a:t>
                      </a:r>
                    </a:p>
                  </a:txBody>
                  <a:tcPr marL="24430" marR="24430" marT="24430" marB="0" anchor="b">
                    <a:lnL>
                      <a:noFill/>
                    </a:lnL>
                    <a:lnR>
                      <a:noFill/>
                    </a:lnR>
                    <a:lnT>
                      <a:noFill/>
                    </a:lnT>
                    <a:lnB>
                      <a:noFill/>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17</a:t>
                      </a:r>
                    </a:p>
                  </a:txBody>
                  <a:tcPr marL="24430" marR="24430" marT="24430" marB="0" anchor="b">
                    <a:lnL>
                      <a:noFill/>
                    </a:lnL>
                    <a:lnR>
                      <a:noFill/>
                    </a:lnR>
                    <a:lnT>
                      <a:noFill/>
                    </a:lnT>
                    <a:lnB>
                      <a:noFill/>
                    </a:lnB>
                  </a:tcPr>
                </a:tc>
                <a:extLst>
                  <a:ext uri="{0D108BD9-81ED-4DB2-BD59-A6C34878D82A}">
                    <a16:rowId xmlns:a16="http://schemas.microsoft.com/office/drawing/2014/main" val="988026295"/>
                  </a:ext>
                </a:extLst>
              </a:tr>
              <a:tr h="507857">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1</a:t>
                      </a:r>
                    </a:p>
                  </a:txBody>
                  <a:tcPr marL="24430" marR="24430" marT="2443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8</a:t>
                      </a:r>
                    </a:p>
                  </a:txBody>
                  <a:tcPr marL="24430" marR="24430" marT="2443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altLang="zh-CN" sz="2400" b="0" i="0" u="none" strike="noStrike">
                          <a:solidFill>
                            <a:srgbClr val="000000"/>
                          </a:solidFill>
                          <a:effectLst/>
                          <a:latin typeface="等线" panose="02010600030101010101" pitchFamily="2" charset="-122"/>
                          <a:ea typeface="等线" panose="02010600030101010101" pitchFamily="2" charset="-122"/>
                        </a:rPr>
                        <a:t>7.5</a:t>
                      </a:r>
                    </a:p>
                  </a:txBody>
                  <a:tcPr marL="24430" marR="24430" marT="2443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altLang="zh-CN" sz="2400" b="0" i="0" u="none" strike="noStrike" dirty="0">
                          <a:solidFill>
                            <a:srgbClr val="000000"/>
                          </a:solidFill>
                          <a:effectLst/>
                          <a:latin typeface="等线" panose="02010600030101010101" pitchFamily="2" charset="-122"/>
                          <a:ea typeface="等线" panose="02010600030101010101" pitchFamily="2" charset="-122"/>
                        </a:rPr>
                        <a:t>8</a:t>
                      </a:r>
                    </a:p>
                  </a:txBody>
                  <a:tcPr marL="24430" marR="24430" marT="2443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5166229"/>
                  </a:ext>
                </a:extLst>
              </a:tr>
            </a:tbl>
          </a:graphicData>
        </a:graphic>
      </p:graphicFrame>
      <p:sp>
        <p:nvSpPr>
          <p:cNvPr id="2" name="灯片编号占位符 1">
            <a:extLst>
              <a:ext uri="{FF2B5EF4-FFF2-40B4-BE49-F238E27FC236}">
                <a16:creationId xmlns:a16="http://schemas.microsoft.com/office/drawing/2014/main" id="{854B702F-24E8-41B1-81E3-C495580F7BBF}"/>
              </a:ext>
            </a:extLst>
          </p:cNvPr>
          <p:cNvSpPr>
            <a:spLocks noGrp="1"/>
          </p:cNvSpPr>
          <p:nvPr>
            <p:ph type="sldNum" sz="quarter" idx="12"/>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243668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14" name="Group 7"/>
          <p:cNvGrpSpPr/>
          <p:nvPr/>
        </p:nvGrpSpPr>
        <p:grpSpPr>
          <a:xfrm>
            <a:off x="2037221" y="1485900"/>
            <a:ext cx="8572900" cy="2520747"/>
            <a:chOff x="0" y="3542888"/>
            <a:chExt cx="11430533" cy="3360995"/>
          </a:xfrm>
        </p:grpSpPr>
        <p:sp>
          <p:nvSpPr>
            <p:cNvPr id="15" name="TextBox 8"/>
            <p:cNvSpPr txBox="1"/>
            <p:nvPr/>
          </p:nvSpPr>
          <p:spPr>
            <a:xfrm>
              <a:off x="0" y="5399357"/>
              <a:ext cx="11430528" cy="1504526"/>
            </a:xfrm>
            <a:prstGeom prst="rect">
              <a:avLst/>
            </a:prstGeom>
          </p:spPr>
          <p:txBody>
            <a:bodyPr lIns="0" tIns="0" rIns="0" bIns="0" rtlCol="0" anchor="t">
              <a:spAutoFit/>
            </a:bodyPr>
            <a:lstStyle/>
            <a:p>
              <a:pPr>
                <a:lnSpc>
                  <a:spcPts val="8800"/>
                </a:lnSpc>
              </a:pPr>
              <a:r>
                <a:rPr lang="zh-CN" altLang="en-US" sz="12000" b="1" dirty="0">
                  <a:solidFill>
                    <a:schemeClr val="bg1">
                      <a:lumMod val="50000"/>
                    </a:schemeClr>
                  </a:solidFill>
                  <a:latin typeface="汉仪文黑-65W" panose="00020600040101010101" pitchFamily="18" charset="-122"/>
                  <a:ea typeface="汉仪文黑-65W" panose="00020600040101010101" pitchFamily="18" charset="-122"/>
                  <a:cs typeface="+mn-ea"/>
                  <a:sym typeface="+mn-lt"/>
                </a:rPr>
                <a:t>题目概述</a:t>
              </a:r>
              <a:endParaRPr lang="en-US" sz="12000" b="1" dirty="0">
                <a:solidFill>
                  <a:srgbClr val="FFFFFF"/>
                </a:solidFill>
                <a:latin typeface="汉仪文黑-65W" panose="00020600040101010101" pitchFamily="18" charset="-122"/>
                <a:ea typeface="汉仪文黑-65W" panose="00020600040101010101" pitchFamily="18" charset="-122"/>
                <a:cs typeface="+mn-ea"/>
                <a:sym typeface="+mn-lt"/>
              </a:endParaRPr>
            </a:p>
          </p:txBody>
        </p:sp>
        <p:sp>
          <p:nvSpPr>
            <p:cNvPr id="16" name="TextBox 9"/>
            <p:cNvSpPr txBox="1"/>
            <p:nvPr/>
          </p:nvSpPr>
          <p:spPr>
            <a:xfrm>
              <a:off x="0" y="3542888"/>
              <a:ext cx="11430533" cy="800100"/>
            </a:xfrm>
            <a:prstGeom prst="rect">
              <a:avLst/>
            </a:prstGeom>
          </p:spPr>
          <p:txBody>
            <a:bodyPr lIns="0" tIns="0" rIns="0" bIns="0" rtlCol="0" anchor="t">
              <a:spAutoFit/>
            </a:bodyPr>
            <a:lstStyle/>
            <a:p>
              <a:pPr>
                <a:lnSpc>
                  <a:spcPts val="4680"/>
                </a:lnSpc>
              </a:pPr>
              <a:r>
                <a:rPr lang="zh-CN" altLang="en-US" sz="3600" b="1" i="0" spc="359">
                  <a:solidFill>
                    <a:schemeClr val="bg1">
                      <a:lumMod val="50000"/>
                    </a:schemeClr>
                  </a:solidFill>
                  <a:latin typeface="汉仪文黑-65W" panose="00020600040101010101" pitchFamily="18" charset="-122"/>
                  <a:ea typeface="汉仪文黑-65W" panose="00020600040101010101" pitchFamily="18" charset="-122"/>
                  <a:cs typeface="+mn-ea"/>
                  <a:sym typeface="+mn-lt"/>
                </a:rPr>
                <a:t>第一部分</a:t>
              </a:r>
              <a:endParaRPr lang="en-US" sz="3600" b="1" i="0" spc="359">
                <a:solidFill>
                  <a:srgbClr val="FFFFFF"/>
                </a:solidFill>
                <a:latin typeface="汉仪文黑-65W" panose="00020600040101010101" pitchFamily="18" charset="-122"/>
                <a:ea typeface="汉仪文黑-65W" panose="00020600040101010101" pitchFamily="18" charset="-122"/>
                <a:cs typeface="+mn-ea"/>
                <a:sym typeface="+mn-lt"/>
              </a:endParaRPr>
            </a:p>
          </p:txBody>
        </p:sp>
      </p:grpSp>
      <p:sp>
        <p:nvSpPr>
          <p:cNvPr id="2" name="矩形 1">
            <a:extLst>
              <a:ext uri="{FF2B5EF4-FFF2-40B4-BE49-F238E27FC236}">
                <a16:creationId xmlns:a16="http://schemas.microsoft.com/office/drawing/2014/main" id="{ECFAE267-8527-409D-8EA7-C09821292130}"/>
              </a:ext>
            </a:extLst>
          </p:cNvPr>
          <p:cNvSpPr/>
          <p:nvPr/>
        </p:nvSpPr>
        <p:spPr>
          <a:xfrm>
            <a:off x="2122281" y="4734461"/>
            <a:ext cx="13422520" cy="1323439"/>
          </a:xfrm>
          <a:prstGeom prst="rect">
            <a:avLst/>
          </a:prstGeom>
        </p:spPr>
        <p:txBody>
          <a:bodyPr wrap="square">
            <a:spAutoFit/>
          </a:bodyPr>
          <a:lstStyle/>
          <a:p>
            <a:pPr algn="just">
              <a:spcAft>
                <a:spcPts val="0"/>
              </a:spcAft>
            </a:pPr>
            <a:r>
              <a:rPr lang="zh-CN" altLang="zh-CN" sz="4000" dirty="0"/>
              <a:t>以一束激光穿透一层薄的酱油（约</a:t>
            </a:r>
            <a:r>
              <a:rPr lang="en-US" altLang="zh-CN" sz="4000" dirty="0"/>
              <a:t>200</a:t>
            </a:r>
            <a:r>
              <a:rPr lang="zh-CN" altLang="zh-CN" sz="4000" dirty="0"/>
              <a:t>微米），可以观察到热透镜效应。探究此现象。</a:t>
            </a:r>
          </a:p>
        </p:txBody>
      </p:sp>
      <p:sp>
        <p:nvSpPr>
          <p:cNvPr id="3" name="灯片编号占位符 2">
            <a:extLst>
              <a:ext uri="{FF2B5EF4-FFF2-40B4-BE49-F238E27FC236}">
                <a16:creationId xmlns:a16="http://schemas.microsoft.com/office/drawing/2014/main" id="{E383C1B4-3447-4202-BABB-85C04A26331C}"/>
              </a:ext>
            </a:extLst>
          </p:cNvPr>
          <p:cNvSpPr>
            <a:spLocks noGrp="1"/>
          </p:cNvSpPr>
          <p:nvPr>
            <p:ph type="sldNum" sz="quarter" idx="12"/>
          </p:nvPr>
        </p:nvSpPr>
        <p:spPr/>
        <p:txBody>
          <a:bodyPr/>
          <a:lstStyle/>
          <a:p>
            <a:fld id="{B6F15528-21DE-4FAA-801E-634DDDAF4B2B}" type="slidenum">
              <a:rPr lang="en-US" smtClean="0"/>
              <a:t>4</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541480" y="-713506"/>
            <a:ext cx="3748767" cy="2578837"/>
            <a:chOff x="0" y="0"/>
            <a:chExt cx="4998356" cy="3438450"/>
          </a:xfrm>
        </p:grpSpPr>
        <p:grpSp>
          <p:nvGrpSpPr>
            <p:cNvPr id="29" name="Group 29"/>
            <p:cNvGrpSpPr/>
            <p:nvPr/>
          </p:nvGrpSpPr>
          <p:grpSpPr>
            <a:xfrm rot="5400000">
              <a:off x="0" y="0"/>
              <a:ext cx="3438450" cy="34384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1" name="AutoShape 31"/>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2" name="AutoShape 32"/>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33" name="Group 33"/>
          <p:cNvGrpSpPr/>
          <p:nvPr/>
        </p:nvGrpSpPr>
        <p:grpSpPr>
          <a:xfrm>
            <a:off x="16302679" y="7073116"/>
            <a:ext cx="2529478" cy="3587941"/>
            <a:chOff x="0" y="0"/>
            <a:chExt cx="3372637" cy="4783921"/>
          </a:xfrm>
        </p:grpSpPr>
        <p:grpSp>
          <p:nvGrpSpPr>
            <p:cNvPr id="34" name="Group 34"/>
            <p:cNvGrpSpPr/>
            <p:nvPr/>
          </p:nvGrpSpPr>
          <p:grpSpPr>
            <a:xfrm rot="5400000">
              <a:off x="0" y="1411285"/>
              <a:ext cx="3372637" cy="3372637"/>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36" name="AutoShape 36"/>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7" name="AutoShape 37"/>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21"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14" name="Group 7"/>
          <p:cNvGrpSpPr/>
          <p:nvPr/>
        </p:nvGrpSpPr>
        <p:grpSpPr>
          <a:xfrm>
            <a:off x="2037221" y="1485900"/>
            <a:ext cx="8572900" cy="2520748"/>
            <a:chOff x="0" y="3542887"/>
            <a:chExt cx="11430533" cy="3360996"/>
          </a:xfrm>
        </p:grpSpPr>
        <p:sp>
          <p:nvSpPr>
            <p:cNvPr id="15" name="TextBox 8"/>
            <p:cNvSpPr txBox="1"/>
            <p:nvPr/>
          </p:nvSpPr>
          <p:spPr>
            <a:xfrm>
              <a:off x="0" y="5399357"/>
              <a:ext cx="11430528" cy="1504526"/>
            </a:xfrm>
            <a:prstGeom prst="rect">
              <a:avLst/>
            </a:prstGeom>
          </p:spPr>
          <p:txBody>
            <a:bodyPr lIns="0" tIns="0" rIns="0" bIns="0" rtlCol="0" anchor="t">
              <a:spAutoFit/>
            </a:bodyPr>
            <a:lstStyle/>
            <a:p>
              <a:pPr>
                <a:lnSpc>
                  <a:spcPts val="8800"/>
                </a:lnSpc>
              </a:pPr>
              <a:r>
                <a:rPr lang="zh-CN" altLang="en-US" sz="12000" b="1" dirty="0">
                  <a:solidFill>
                    <a:schemeClr val="bg1">
                      <a:lumMod val="50000"/>
                    </a:schemeClr>
                  </a:solidFill>
                  <a:latin typeface="汉仪文黑-65W" panose="00020600040101010101" pitchFamily="18" charset="-122"/>
                  <a:ea typeface="汉仪文黑-65W" panose="00020600040101010101" pitchFamily="18" charset="-122"/>
                  <a:cs typeface="+mn-ea"/>
                  <a:sym typeface="+mn-lt"/>
                </a:rPr>
                <a:t>题目概述</a:t>
              </a:r>
              <a:endParaRPr lang="en-US" sz="12000" b="1" dirty="0">
                <a:solidFill>
                  <a:srgbClr val="FFFFFF"/>
                </a:solidFill>
                <a:latin typeface="汉仪文黑-65W" panose="00020600040101010101" pitchFamily="18" charset="-122"/>
                <a:ea typeface="汉仪文黑-65W" panose="00020600040101010101" pitchFamily="18" charset="-122"/>
                <a:cs typeface="+mn-ea"/>
                <a:sym typeface="+mn-lt"/>
              </a:endParaRPr>
            </a:p>
          </p:txBody>
        </p:sp>
        <p:sp>
          <p:nvSpPr>
            <p:cNvPr id="16" name="TextBox 9"/>
            <p:cNvSpPr txBox="1"/>
            <p:nvPr/>
          </p:nvSpPr>
          <p:spPr>
            <a:xfrm>
              <a:off x="0" y="3542888"/>
              <a:ext cx="11430533" cy="800100"/>
            </a:xfrm>
            <a:prstGeom prst="rect">
              <a:avLst/>
            </a:prstGeom>
          </p:spPr>
          <p:txBody>
            <a:bodyPr lIns="0" tIns="0" rIns="0" bIns="0" rtlCol="0" anchor="t">
              <a:spAutoFit/>
            </a:bodyPr>
            <a:lstStyle/>
            <a:p>
              <a:pPr>
                <a:lnSpc>
                  <a:spcPts val="4680"/>
                </a:lnSpc>
              </a:pPr>
              <a:r>
                <a:rPr lang="zh-CN" altLang="en-US" sz="3600" b="1" i="0" spc="359">
                  <a:solidFill>
                    <a:schemeClr val="bg1">
                      <a:lumMod val="50000"/>
                    </a:schemeClr>
                  </a:solidFill>
                  <a:latin typeface="汉仪文黑-65W" panose="00020600040101010101" pitchFamily="18" charset="-122"/>
                  <a:ea typeface="汉仪文黑-65W" panose="00020600040101010101" pitchFamily="18" charset="-122"/>
                  <a:cs typeface="+mn-ea"/>
                  <a:sym typeface="+mn-lt"/>
                </a:rPr>
                <a:t>第一部分</a:t>
              </a:r>
              <a:endParaRPr lang="en-US" sz="3600" b="1" i="0" spc="359">
                <a:solidFill>
                  <a:srgbClr val="FFFFFF"/>
                </a:solidFill>
                <a:latin typeface="汉仪文黑-65W" panose="00020600040101010101" pitchFamily="18" charset="-122"/>
                <a:ea typeface="汉仪文黑-65W" panose="00020600040101010101" pitchFamily="18" charset="-122"/>
                <a:cs typeface="+mn-ea"/>
                <a:sym typeface="+mn-lt"/>
              </a:endParaRPr>
            </a:p>
          </p:txBody>
        </p:sp>
      </p:grpSp>
      <p:sp>
        <p:nvSpPr>
          <p:cNvPr id="3" name="文本框 2">
            <a:extLst>
              <a:ext uri="{FF2B5EF4-FFF2-40B4-BE49-F238E27FC236}">
                <a16:creationId xmlns:a16="http://schemas.microsoft.com/office/drawing/2014/main" id="{06834470-12E0-4F85-95DC-7BFC4BEBA989}"/>
              </a:ext>
            </a:extLst>
          </p:cNvPr>
          <p:cNvSpPr txBox="1"/>
          <p:nvPr/>
        </p:nvSpPr>
        <p:spPr>
          <a:xfrm>
            <a:off x="2123665" y="4457700"/>
            <a:ext cx="5029436" cy="923330"/>
          </a:xfrm>
          <a:prstGeom prst="rect">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5400" dirty="0">
                <a:solidFill>
                  <a:schemeClr val="bg1"/>
                </a:solidFill>
              </a:rPr>
              <a:t>关于热透镜效应</a:t>
            </a:r>
          </a:p>
        </p:txBody>
      </p:sp>
      <p:sp>
        <p:nvSpPr>
          <p:cNvPr id="5" name="箭头: V 形 4">
            <a:extLst>
              <a:ext uri="{FF2B5EF4-FFF2-40B4-BE49-F238E27FC236}">
                <a16:creationId xmlns:a16="http://schemas.microsoft.com/office/drawing/2014/main" id="{C6A832DB-A3BC-4FC6-A4BA-776AD6C5A7B9}"/>
              </a:ext>
            </a:extLst>
          </p:cNvPr>
          <p:cNvSpPr/>
          <p:nvPr/>
        </p:nvSpPr>
        <p:spPr>
          <a:xfrm>
            <a:off x="2651236" y="6214022"/>
            <a:ext cx="4130564"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温度分布</a:t>
            </a:r>
          </a:p>
        </p:txBody>
      </p:sp>
      <p:sp>
        <p:nvSpPr>
          <p:cNvPr id="26" name="箭头: V 形 25">
            <a:extLst>
              <a:ext uri="{FF2B5EF4-FFF2-40B4-BE49-F238E27FC236}">
                <a16:creationId xmlns:a16="http://schemas.microsoft.com/office/drawing/2014/main" id="{1CBB4DFA-13F9-4F04-A610-9236C842EF95}"/>
              </a:ext>
            </a:extLst>
          </p:cNvPr>
          <p:cNvSpPr/>
          <p:nvPr/>
        </p:nvSpPr>
        <p:spPr>
          <a:xfrm>
            <a:off x="6783076" y="6214022"/>
            <a:ext cx="5003529"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折射率分布</a:t>
            </a:r>
          </a:p>
        </p:txBody>
      </p:sp>
      <p:sp>
        <p:nvSpPr>
          <p:cNvPr id="27" name="箭头: V 形 26">
            <a:extLst>
              <a:ext uri="{FF2B5EF4-FFF2-40B4-BE49-F238E27FC236}">
                <a16:creationId xmlns:a16="http://schemas.microsoft.com/office/drawing/2014/main" id="{FD2BDF35-4E49-4A0B-BDFC-772D9183ADF5}"/>
              </a:ext>
            </a:extLst>
          </p:cNvPr>
          <p:cNvSpPr/>
          <p:nvPr/>
        </p:nvSpPr>
        <p:spPr>
          <a:xfrm>
            <a:off x="11787989" y="6214022"/>
            <a:ext cx="3985411" cy="1520278"/>
          </a:xfrm>
          <a:prstGeom prst="chevron">
            <a:avLst/>
          </a:prstGeom>
          <a:solidFill>
            <a:srgbClr val="5E5862"/>
          </a:solidFill>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4400" dirty="0">
                <a:solidFill>
                  <a:schemeClr val="bg1"/>
                </a:solidFill>
              </a:rPr>
              <a:t>折射成像</a:t>
            </a:r>
          </a:p>
        </p:txBody>
      </p:sp>
      <p:sp>
        <p:nvSpPr>
          <p:cNvPr id="2" name="灯片编号占位符 1">
            <a:extLst>
              <a:ext uri="{FF2B5EF4-FFF2-40B4-BE49-F238E27FC236}">
                <a16:creationId xmlns:a16="http://schemas.microsoft.com/office/drawing/2014/main" id="{2AC1B4EB-4364-4315-9F1F-4D398AC8ED35}"/>
              </a:ext>
            </a:extLst>
          </p:cNvPr>
          <p:cNvSpPr>
            <a:spLocks noGrp="1"/>
          </p:cNvSpPr>
          <p:nvPr>
            <p:ph type="sldNum" sz="quarter" idx="12"/>
          </p:nvPr>
        </p:nvSpPr>
        <p:spPr/>
        <p:txBody>
          <a:bodyPr/>
          <a:lstStyle/>
          <a:p>
            <a:fld id="{B6F15528-21DE-4FAA-801E-634DDDAF4B2B}" type="slidenum">
              <a:rPr lang="en-US" smtClean="0"/>
              <a:t>5</a:t>
            </a:fld>
            <a:endParaRPr lang="en-US"/>
          </a:p>
        </p:txBody>
      </p:sp>
    </p:spTree>
    <p:extLst>
      <p:ext uri="{BB962C8B-B14F-4D97-AF65-F5344CB8AC3E}">
        <p14:creationId xmlns:p14="http://schemas.microsoft.com/office/powerpoint/2010/main" val="52563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D7582"/>
        </a:solidFill>
        <a:effectLst/>
      </p:bgPr>
    </p:bg>
    <p:spTree>
      <p:nvGrpSpPr>
        <p:cNvPr id="1" name=""/>
        <p:cNvGrpSpPr/>
        <p:nvPr/>
      </p:nvGrpSpPr>
      <p:grpSpPr>
        <a:xfrm>
          <a:off x="0" y="0"/>
          <a:ext cx="0" cy="0"/>
          <a:chOff x="0" y="0"/>
          <a:chExt cx="0" cy="0"/>
        </a:xfrm>
      </p:grpSpPr>
      <p:sp>
        <p:nvSpPr>
          <p:cNvPr id="10" name="空心弧 9">
            <a:extLst>
              <a:ext uri="{FF2B5EF4-FFF2-40B4-BE49-F238E27FC236}">
                <a16:creationId xmlns:a16="http://schemas.microsoft.com/office/drawing/2014/main" id="{5C1B9FEB-2603-4902-9228-BDA54ADF863C}"/>
              </a:ext>
            </a:extLst>
          </p:cNvPr>
          <p:cNvSpPr/>
          <p:nvPr/>
        </p:nvSpPr>
        <p:spPr>
          <a:xfrm rot="3209712">
            <a:off x="-13024618" y="-61427"/>
            <a:ext cx="14767699" cy="14767699"/>
          </a:xfrm>
          <a:prstGeom prst="blockArc">
            <a:avLst>
              <a:gd name="adj1" fmla="val 10800000"/>
              <a:gd name="adj2" fmla="val 20414987"/>
              <a:gd name="adj3" fmla="val 640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Group 2"/>
          <p:cNvGrpSpPr/>
          <p:nvPr/>
        </p:nvGrpSpPr>
        <p:grpSpPr>
          <a:xfrm flipH="1" flipV="1">
            <a:off x="10744200" y="-5068793"/>
            <a:ext cx="10393305" cy="14405928"/>
            <a:chOff x="0" y="-1922457"/>
            <a:chExt cx="11419340" cy="15828091"/>
          </a:xfrm>
        </p:grpSpPr>
        <p:grpSp>
          <p:nvGrpSpPr>
            <p:cNvPr id="3" name="Group 3"/>
            <p:cNvGrpSpPr/>
            <p:nvPr/>
          </p:nvGrpSpPr>
          <p:grpSpPr>
            <a:xfrm rot="-10800000">
              <a:off x="0" y="2486294"/>
              <a:ext cx="11419340" cy="1141934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5" name="AutoShape 5"/>
            <p:cNvSpPr/>
            <p:nvPr/>
          </p:nvSpPr>
          <p:spPr>
            <a:xfrm rot="-10800000">
              <a:off x="8623280" y="0"/>
              <a:ext cx="176770" cy="795464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6" name="AutoShape 6"/>
            <p:cNvSpPr/>
            <p:nvPr/>
          </p:nvSpPr>
          <p:spPr>
            <a:xfrm rot="10800000">
              <a:off x="7726224" y="-1922457"/>
              <a:ext cx="176770" cy="7954649"/>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7" name="Group 7"/>
          <p:cNvGrpSpPr/>
          <p:nvPr/>
        </p:nvGrpSpPr>
        <p:grpSpPr>
          <a:xfrm>
            <a:off x="2628500" y="5419834"/>
            <a:ext cx="8572900" cy="2695466"/>
            <a:chOff x="0" y="3542888"/>
            <a:chExt cx="11430533" cy="3593954"/>
          </a:xfrm>
        </p:grpSpPr>
        <p:sp>
          <p:nvSpPr>
            <p:cNvPr id="8" name="TextBox 8"/>
            <p:cNvSpPr txBox="1"/>
            <p:nvPr/>
          </p:nvSpPr>
          <p:spPr>
            <a:xfrm>
              <a:off x="0" y="5399357"/>
              <a:ext cx="11430528" cy="1737485"/>
            </a:xfrm>
            <a:prstGeom prst="rect">
              <a:avLst/>
            </a:prstGeom>
          </p:spPr>
          <p:txBody>
            <a:bodyPr lIns="0" tIns="0" rIns="0" bIns="0" rtlCol="0" anchor="t">
              <a:spAutoFit/>
            </a:bodyPr>
            <a:lstStyle/>
            <a:p>
              <a:pPr>
                <a:lnSpc>
                  <a:spcPts val="8800"/>
                </a:lnSpc>
              </a:pPr>
              <a:r>
                <a:rPr lang="zh-CN" altLang="en-US" sz="12000" b="1" dirty="0">
                  <a:solidFill>
                    <a:srgbClr val="FFFFFF"/>
                  </a:solidFill>
                  <a:latin typeface="汉仪文黑-65W" panose="00020600040101010101" pitchFamily="18" charset="-122"/>
                  <a:ea typeface="汉仪文黑-65W" panose="00020600040101010101" pitchFamily="18" charset="-122"/>
                  <a:cs typeface="+mn-ea"/>
                  <a:sym typeface="+mn-lt"/>
                </a:rPr>
                <a:t>实验现象</a:t>
              </a:r>
              <a:endParaRPr lang="en-US" sz="12000" b="1" dirty="0">
                <a:solidFill>
                  <a:srgbClr val="FFFFFF"/>
                </a:solidFill>
                <a:latin typeface="汉仪文黑-65W" panose="00020600040101010101" pitchFamily="18" charset="-122"/>
                <a:ea typeface="汉仪文黑-65W" panose="00020600040101010101" pitchFamily="18" charset="-122"/>
                <a:cs typeface="+mn-ea"/>
                <a:sym typeface="+mn-lt"/>
              </a:endParaRPr>
            </a:p>
          </p:txBody>
        </p:sp>
        <p:sp>
          <p:nvSpPr>
            <p:cNvPr id="9" name="TextBox 9"/>
            <p:cNvSpPr txBox="1"/>
            <p:nvPr/>
          </p:nvSpPr>
          <p:spPr>
            <a:xfrm>
              <a:off x="0" y="3542888"/>
              <a:ext cx="11430533" cy="800100"/>
            </a:xfrm>
            <a:prstGeom prst="rect">
              <a:avLst/>
            </a:prstGeom>
          </p:spPr>
          <p:txBody>
            <a:bodyPr lIns="0" tIns="0" rIns="0" bIns="0" rtlCol="0" anchor="t">
              <a:spAutoFit/>
            </a:bodyPr>
            <a:lstStyle/>
            <a:p>
              <a:pPr>
                <a:lnSpc>
                  <a:spcPts val="4680"/>
                </a:lnSpc>
              </a:pPr>
              <a:r>
                <a:rPr lang="zh-CN" altLang="en-US" sz="3600" b="1" i="0" spc="359">
                  <a:solidFill>
                    <a:srgbClr val="FFFFFF"/>
                  </a:solidFill>
                  <a:latin typeface="汉仪文黑-65W" panose="00020600040101010101" pitchFamily="18" charset="-122"/>
                  <a:ea typeface="汉仪文黑-65W" panose="00020600040101010101" pitchFamily="18" charset="-122"/>
                  <a:cs typeface="+mn-ea"/>
                  <a:sym typeface="+mn-lt"/>
                </a:rPr>
                <a:t>第二部分</a:t>
              </a:r>
              <a:endParaRPr lang="en-US" sz="3600" b="1" i="0" spc="359">
                <a:solidFill>
                  <a:srgbClr val="FFFFFF"/>
                </a:solidFill>
                <a:latin typeface="汉仪文黑-65W" panose="00020600040101010101" pitchFamily="18" charset="-122"/>
                <a:ea typeface="汉仪文黑-65W" panose="00020600040101010101" pitchFamily="18" charset="-122"/>
                <a:cs typeface="+mn-ea"/>
                <a:sym typeface="+mn-lt"/>
              </a:endParaRPr>
            </a:p>
          </p:txBody>
        </p:sp>
      </p:grpSp>
      <p:pic>
        <p:nvPicPr>
          <p:cNvPr id="13" name="Picture 9"/>
          <p:cNvPicPr>
            <a:picLocks noChangeAspect="1"/>
          </p:cNvPicPr>
          <p:nvPr/>
        </p:nvPicPr>
        <p:blipFill>
          <a:blip r:embed="rId3"/>
          <a:srcRect/>
          <a:stretch>
            <a:fillRect/>
          </a:stretch>
        </p:blipFill>
        <p:spPr>
          <a:xfrm>
            <a:off x="13487570" y="524756"/>
            <a:ext cx="3771730" cy="1007888"/>
          </a:xfrm>
          <a:prstGeom prst="rect">
            <a:avLst/>
          </a:prstGeom>
        </p:spPr>
      </p:pic>
      <p:pic>
        <p:nvPicPr>
          <p:cNvPr id="14" name="Picture 10"/>
          <p:cNvPicPr>
            <a:picLocks noChangeAspect="1"/>
          </p:cNvPicPr>
          <p:nvPr/>
        </p:nvPicPr>
        <p:blipFill>
          <a:blip r:embed="rId4"/>
          <a:srcRect/>
          <a:stretch>
            <a:fillRect/>
          </a:stretch>
        </p:blipFill>
        <p:spPr>
          <a:xfrm>
            <a:off x="11503338" y="-95306"/>
            <a:ext cx="1984232" cy="2192522"/>
          </a:xfrm>
          <a:prstGeom prst="rect">
            <a:avLst/>
          </a:prstGeom>
        </p:spPr>
      </p:pic>
      <p:grpSp>
        <p:nvGrpSpPr>
          <p:cNvPr id="16" name="Group 3">
            <a:extLst>
              <a:ext uri="{FF2B5EF4-FFF2-40B4-BE49-F238E27FC236}">
                <a16:creationId xmlns:a16="http://schemas.microsoft.com/office/drawing/2014/main" id="{53238A8B-C141-496D-8945-4A1DCA0C7078}"/>
              </a:ext>
            </a:extLst>
          </p:cNvPr>
          <p:cNvGrpSpPr/>
          <p:nvPr/>
        </p:nvGrpSpPr>
        <p:grpSpPr>
          <a:xfrm flipH="1">
            <a:off x="9784239" y="5998448"/>
            <a:ext cx="485775" cy="485775"/>
            <a:chOff x="0" y="0"/>
            <a:chExt cx="6350000" cy="6350000"/>
          </a:xfrm>
          <a:solidFill>
            <a:schemeClr val="bg1">
              <a:lumMod val="75000"/>
            </a:schemeClr>
          </a:solidFill>
        </p:grpSpPr>
        <p:sp>
          <p:nvSpPr>
            <p:cNvPr id="17" name="Freeform 4">
              <a:extLst>
                <a:ext uri="{FF2B5EF4-FFF2-40B4-BE49-F238E27FC236}">
                  <a16:creationId xmlns:a16="http://schemas.microsoft.com/office/drawing/2014/main" id="{7BAEB1F6-4264-4575-9845-8E4E269C00F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18" name="Group 5">
            <a:extLst>
              <a:ext uri="{FF2B5EF4-FFF2-40B4-BE49-F238E27FC236}">
                <a16:creationId xmlns:a16="http://schemas.microsoft.com/office/drawing/2014/main" id="{C507245B-4C8A-4275-A637-D23ACD0E62F8}"/>
              </a:ext>
            </a:extLst>
          </p:cNvPr>
          <p:cNvGrpSpPr/>
          <p:nvPr/>
        </p:nvGrpSpPr>
        <p:grpSpPr>
          <a:xfrm flipH="1">
            <a:off x="9784217" y="7576558"/>
            <a:ext cx="485775" cy="485775"/>
            <a:chOff x="0" y="0"/>
            <a:chExt cx="6350000" cy="6350000"/>
          </a:xfrm>
          <a:solidFill>
            <a:schemeClr val="bg1">
              <a:lumMod val="75000"/>
            </a:schemeClr>
          </a:solidFill>
        </p:grpSpPr>
        <p:sp>
          <p:nvSpPr>
            <p:cNvPr id="19" name="Freeform 6">
              <a:extLst>
                <a:ext uri="{FF2B5EF4-FFF2-40B4-BE49-F238E27FC236}">
                  <a16:creationId xmlns:a16="http://schemas.microsoft.com/office/drawing/2014/main" id="{12F35D62-B879-4AD5-9FBE-729E28F3E35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22" name="Group 14">
            <a:extLst>
              <a:ext uri="{FF2B5EF4-FFF2-40B4-BE49-F238E27FC236}">
                <a16:creationId xmlns:a16="http://schemas.microsoft.com/office/drawing/2014/main" id="{A0BAC1CA-32C5-4D98-9F8D-89CB57D71800}"/>
              </a:ext>
            </a:extLst>
          </p:cNvPr>
          <p:cNvGrpSpPr/>
          <p:nvPr/>
        </p:nvGrpSpPr>
        <p:grpSpPr>
          <a:xfrm flipH="1">
            <a:off x="10564730" y="5524500"/>
            <a:ext cx="5056270" cy="1063020"/>
            <a:chOff x="0" y="766128"/>
            <a:chExt cx="6741693" cy="1417361"/>
          </a:xfrm>
        </p:grpSpPr>
        <p:sp>
          <p:nvSpPr>
            <p:cNvPr id="23" name="TextBox 15">
              <a:extLst>
                <a:ext uri="{FF2B5EF4-FFF2-40B4-BE49-F238E27FC236}">
                  <a16:creationId xmlns:a16="http://schemas.microsoft.com/office/drawing/2014/main" id="{59600CB4-DA6C-4A5F-B981-A22215F91157}"/>
                </a:ext>
              </a:extLst>
            </p:cNvPr>
            <p:cNvSpPr txBox="1"/>
            <p:nvPr/>
          </p:nvSpPr>
          <p:spPr>
            <a:xfrm>
              <a:off x="10160" y="1398059"/>
              <a:ext cx="6731533" cy="785430"/>
            </a:xfrm>
            <a:prstGeom prst="rect">
              <a:avLst/>
            </a:prstGeom>
          </p:spPr>
          <p:txBody>
            <a:bodyPr lIns="0" tIns="0" rIns="0" bIns="0" rtlCol="0" anchor="t">
              <a:spAutoFit/>
            </a:bodyPr>
            <a:lstStyle/>
            <a:p>
              <a:pPr lvl="0">
                <a:lnSpc>
                  <a:spcPts val="4680"/>
                </a:lnSpc>
              </a:pPr>
              <a:r>
                <a:rPr lang="zh-CN" altLang="en-US" sz="3600" b="1" spc="359" dirty="0">
                  <a:solidFill>
                    <a:schemeClr val="bg1"/>
                  </a:solidFill>
                  <a:latin typeface="汉仪文黑-65W" panose="00020600040101010101" pitchFamily="18" charset="-122"/>
                  <a:ea typeface="汉仪文黑-65W" panose="00020600040101010101" pitchFamily="18" charset="-122"/>
                  <a:cs typeface="+mn-ea"/>
                  <a:sym typeface="+mn-lt"/>
                </a:rPr>
                <a:t>实验装置</a:t>
              </a:r>
            </a:p>
          </p:txBody>
        </p:sp>
        <p:sp>
          <p:nvSpPr>
            <p:cNvPr id="24" name="TextBox 16">
              <a:extLst>
                <a:ext uri="{FF2B5EF4-FFF2-40B4-BE49-F238E27FC236}">
                  <a16:creationId xmlns:a16="http://schemas.microsoft.com/office/drawing/2014/main" id="{FCD95C55-4E6C-44AD-BB3B-C309FC01CD4B}"/>
                </a:ext>
              </a:extLst>
            </p:cNvPr>
            <p:cNvSpPr txBox="1"/>
            <p:nvPr/>
          </p:nvSpPr>
          <p:spPr>
            <a:xfrm>
              <a:off x="0" y="766128"/>
              <a:ext cx="6731533" cy="632055"/>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600" b="0" i="0" u="none" strike="noStrike" kern="1200" cap="none" spc="26" normalizeH="0" baseline="0" noProof="0">
                <a:ln>
                  <a:noFill/>
                </a:ln>
                <a:solidFill>
                  <a:srgbClr val="050707"/>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25" name="Group 17">
            <a:extLst>
              <a:ext uri="{FF2B5EF4-FFF2-40B4-BE49-F238E27FC236}">
                <a16:creationId xmlns:a16="http://schemas.microsoft.com/office/drawing/2014/main" id="{3D58F9AE-A956-45FF-A18E-76DBF0BD714B}"/>
              </a:ext>
            </a:extLst>
          </p:cNvPr>
          <p:cNvGrpSpPr/>
          <p:nvPr/>
        </p:nvGrpSpPr>
        <p:grpSpPr>
          <a:xfrm flipH="1">
            <a:off x="10564730" y="7576092"/>
            <a:ext cx="5048650" cy="691608"/>
            <a:chOff x="0" y="476038"/>
            <a:chExt cx="6731533" cy="922143"/>
          </a:xfrm>
        </p:grpSpPr>
        <p:sp>
          <p:nvSpPr>
            <p:cNvPr id="26" name="TextBox 18">
              <a:extLst>
                <a:ext uri="{FF2B5EF4-FFF2-40B4-BE49-F238E27FC236}">
                  <a16:creationId xmlns:a16="http://schemas.microsoft.com/office/drawing/2014/main" id="{68FA180E-643D-4CDC-BD3D-98588E5FA4EB}"/>
                </a:ext>
              </a:extLst>
            </p:cNvPr>
            <p:cNvSpPr txBox="1"/>
            <p:nvPr/>
          </p:nvSpPr>
          <p:spPr>
            <a:xfrm>
              <a:off x="0" y="476038"/>
              <a:ext cx="6731533" cy="785429"/>
            </a:xfrm>
            <a:prstGeom prst="rect">
              <a:avLst/>
            </a:prstGeom>
          </p:spPr>
          <p:txBody>
            <a:bodyPr lIns="0" tIns="0" rIns="0" bIns="0" rtlCol="0" anchor="t">
              <a:spAutoFit/>
            </a:bodyPr>
            <a:lstStyle/>
            <a:p>
              <a:pPr lvl="0">
                <a:lnSpc>
                  <a:spcPts val="4680"/>
                </a:lnSpc>
                <a:defRPr/>
              </a:pPr>
              <a:r>
                <a:rPr lang="zh-CN" altLang="en-US" sz="3600" b="1" spc="359" dirty="0">
                  <a:solidFill>
                    <a:schemeClr val="bg1"/>
                  </a:solidFill>
                  <a:latin typeface="汉仪文黑-65W" panose="00020600040101010101" pitchFamily="18" charset="-122"/>
                  <a:ea typeface="汉仪文黑-65W" panose="00020600040101010101" pitchFamily="18" charset="-122"/>
                  <a:cs typeface="+mn-ea"/>
                  <a:sym typeface="+mn-lt"/>
                </a:rPr>
                <a:t>实验现象</a:t>
              </a:r>
            </a:p>
          </p:txBody>
        </p:sp>
        <p:sp>
          <p:nvSpPr>
            <p:cNvPr id="27" name="TextBox 19">
              <a:extLst>
                <a:ext uri="{FF2B5EF4-FFF2-40B4-BE49-F238E27FC236}">
                  <a16:creationId xmlns:a16="http://schemas.microsoft.com/office/drawing/2014/main" id="{17EC9689-7F47-4F37-8867-D83A128D16D1}"/>
                </a:ext>
              </a:extLst>
            </p:cNvPr>
            <p:cNvSpPr txBox="1"/>
            <p:nvPr/>
          </p:nvSpPr>
          <p:spPr>
            <a:xfrm>
              <a:off x="0" y="766127"/>
              <a:ext cx="6731533" cy="632054"/>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600" b="0" i="0" u="none" strike="noStrike" kern="1200" cap="none" spc="26" normalizeH="0" baseline="0" noProof="0">
                <a:ln>
                  <a:noFill/>
                </a:ln>
                <a:solidFill>
                  <a:srgbClr val="050707"/>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31" name="Group 3">
            <a:extLst>
              <a:ext uri="{FF2B5EF4-FFF2-40B4-BE49-F238E27FC236}">
                <a16:creationId xmlns:a16="http://schemas.microsoft.com/office/drawing/2014/main" id="{6B52C0DF-4F28-4663-94C5-799D591E9142}"/>
              </a:ext>
            </a:extLst>
          </p:cNvPr>
          <p:cNvGrpSpPr/>
          <p:nvPr/>
        </p:nvGrpSpPr>
        <p:grpSpPr>
          <a:xfrm flipH="1">
            <a:off x="228600" y="5829300"/>
            <a:ext cx="1838324" cy="1838324"/>
            <a:chOff x="0" y="0"/>
            <a:chExt cx="6350000" cy="6350000"/>
          </a:xfrm>
          <a:solidFill>
            <a:schemeClr val="bg1">
              <a:lumMod val="75000"/>
            </a:schemeClr>
          </a:solidFill>
        </p:grpSpPr>
        <p:sp>
          <p:nvSpPr>
            <p:cNvPr id="32" name="Freeform 4">
              <a:extLst>
                <a:ext uri="{FF2B5EF4-FFF2-40B4-BE49-F238E27FC236}">
                  <a16:creationId xmlns:a16="http://schemas.microsoft.com/office/drawing/2014/main" id="{9B629A9F-92BD-4CDF-9D6E-F2EE82A61C6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37" name="Group 7">
            <a:extLst>
              <a:ext uri="{FF2B5EF4-FFF2-40B4-BE49-F238E27FC236}">
                <a16:creationId xmlns:a16="http://schemas.microsoft.com/office/drawing/2014/main" id="{F401FAD0-A49C-4BC3-B014-725839C0E986}"/>
              </a:ext>
            </a:extLst>
          </p:cNvPr>
          <p:cNvGrpSpPr/>
          <p:nvPr/>
        </p:nvGrpSpPr>
        <p:grpSpPr>
          <a:xfrm>
            <a:off x="2055080" y="8539033"/>
            <a:ext cx="8572900" cy="1705487"/>
            <a:chOff x="0" y="4497460"/>
            <a:chExt cx="11430533" cy="2273982"/>
          </a:xfrm>
        </p:grpSpPr>
        <p:sp>
          <p:nvSpPr>
            <p:cNvPr id="38" name="TextBox 8">
              <a:extLst>
                <a:ext uri="{FF2B5EF4-FFF2-40B4-BE49-F238E27FC236}">
                  <a16:creationId xmlns:a16="http://schemas.microsoft.com/office/drawing/2014/main" id="{89A96D60-82EA-40C9-849E-E0E7C0C67EAC}"/>
                </a:ext>
              </a:extLst>
            </p:cNvPr>
            <p:cNvSpPr txBox="1"/>
            <p:nvPr/>
          </p:nvSpPr>
          <p:spPr>
            <a:xfrm>
              <a:off x="0" y="5399357"/>
              <a:ext cx="11430528" cy="1372085"/>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理论分析</a:t>
              </a:r>
              <a:endParaRPr kumimoji="0" lang="en-US" sz="7200" b="1" i="0" u="none" strike="noStrike" kern="1200" cap="none" spc="0"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39" name="TextBox 9">
              <a:extLst>
                <a:ext uri="{FF2B5EF4-FFF2-40B4-BE49-F238E27FC236}">
                  <a16:creationId xmlns:a16="http://schemas.microsoft.com/office/drawing/2014/main" id="{279B71D2-C54F-4914-A5D8-58D8C4FBA53E}"/>
                </a:ext>
              </a:extLst>
            </p:cNvPr>
            <p:cNvSpPr txBox="1"/>
            <p:nvPr/>
          </p:nvSpPr>
          <p:spPr>
            <a:xfrm>
              <a:off x="0" y="4497460"/>
              <a:ext cx="11430533" cy="765081"/>
            </a:xfrm>
            <a:prstGeom prst="rect">
              <a:avLst/>
            </a:prstGeom>
          </p:spPr>
          <p:txBody>
            <a:bodyPr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zh-CN" altLang="en-US" sz="28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第三部分</a:t>
              </a:r>
              <a:endParaRPr kumimoji="0" lang="en-US" sz="32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42" name="Group 7">
            <a:extLst>
              <a:ext uri="{FF2B5EF4-FFF2-40B4-BE49-F238E27FC236}">
                <a16:creationId xmlns:a16="http://schemas.microsoft.com/office/drawing/2014/main" id="{311D1DD2-2AB7-4D7D-AB4F-BF217CBF91D7}"/>
              </a:ext>
            </a:extLst>
          </p:cNvPr>
          <p:cNvGrpSpPr/>
          <p:nvPr/>
        </p:nvGrpSpPr>
        <p:grpSpPr>
          <a:xfrm>
            <a:off x="1271882" y="2863333"/>
            <a:ext cx="8572900" cy="1705487"/>
            <a:chOff x="0" y="4497460"/>
            <a:chExt cx="11430533" cy="2273982"/>
          </a:xfrm>
        </p:grpSpPr>
        <p:sp>
          <p:nvSpPr>
            <p:cNvPr id="43" name="TextBox 8">
              <a:extLst>
                <a:ext uri="{FF2B5EF4-FFF2-40B4-BE49-F238E27FC236}">
                  <a16:creationId xmlns:a16="http://schemas.microsoft.com/office/drawing/2014/main" id="{744754C6-827D-4B3C-96CE-C7ABB99957C3}"/>
                </a:ext>
              </a:extLst>
            </p:cNvPr>
            <p:cNvSpPr txBox="1"/>
            <p:nvPr/>
          </p:nvSpPr>
          <p:spPr>
            <a:xfrm>
              <a:off x="0" y="5399357"/>
              <a:ext cx="11430528" cy="1372085"/>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lang="zh-CN" altLang="en-US" sz="4800" b="1" dirty="0">
                  <a:solidFill>
                    <a:srgbClr val="5E5862"/>
                  </a:solidFill>
                  <a:latin typeface="汉仪文黑-65W" panose="00020600040101010101" pitchFamily="18" charset="-122"/>
                  <a:ea typeface="汉仪文黑-65W" panose="00020600040101010101" pitchFamily="18" charset="-122"/>
                  <a:cs typeface="+mn-ea"/>
                  <a:sym typeface="+mn-lt"/>
                </a:rPr>
                <a:t>问题重述</a:t>
              </a:r>
              <a:endParaRPr kumimoji="0" lang="en-US" sz="4800" b="1" i="0" u="none" strike="noStrike" kern="1200" cap="none" spc="0"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sp>
          <p:nvSpPr>
            <p:cNvPr id="44" name="TextBox 9">
              <a:extLst>
                <a:ext uri="{FF2B5EF4-FFF2-40B4-BE49-F238E27FC236}">
                  <a16:creationId xmlns:a16="http://schemas.microsoft.com/office/drawing/2014/main" id="{7043F810-0DCF-4854-8ED4-9DDA38E51095}"/>
                </a:ext>
              </a:extLst>
            </p:cNvPr>
            <p:cNvSpPr txBox="1"/>
            <p:nvPr/>
          </p:nvSpPr>
          <p:spPr>
            <a:xfrm>
              <a:off x="0" y="4497460"/>
              <a:ext cx="11430533" cy="765081"/>
            </a:xfrm>
            <a:prstGeom prst="rect">
              <a:avLst/>
            </a:prstGeom>
          </p:spPr>
          <p:txBody>
            <a:bodyPr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zh-CN" altLang="en-US" sz="28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rPr>
                <a:t>第一部分</a:t>
              </a:r>
              <a:endParaRPr kumimoji="0" lang="en-US" sz="3200" b="1" i="0" u="none" strike="noStrike" kern="1200" cap="none" spc="359" normalizeH="0" baseline="0" noProof="0" dirty="0">
                <a:ln>
                  <a:noFill/>
                </a:ln>
                <a:solidFill>
                  <a:srgbClr val="5E5862"/>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45" name="Group 3">
            <a:extLst>
              <a:ext uri="{FF2B5EF4-FFF2-40B4-BE49-F238E27FC236}">
                <a16:creationId xmlns:a16="http://schemas.microsoft.com/office/drawing/2014/main" id="{DADE179B-AA29-41F1-93F8-74291B49F53E}"/>
              </a:ext>
            </a:extLst>
          </p:cNvPr>
          <p:cNvGrpSpPr/>
          <p:nvPr/>
        </p:nvGrpSpPr>
        <p:grpSpPr>
          <a:xfrm flipH="1">
            <a:off x="76200" y="9080840"/>
            <a:ext cx="1374180" cy="1374180"/>
            <a:chOff x="0" y="0"/>
            <a:chExt cx="6350000" cy="6350000"/>
          </a:xfrm>
          <a:solidFill>
            <a:schemeClr val="bg1">
              <a:lumMod val="75000"/>
            </a:schemeClr>
          </a:solidFill>
        </p:grpSpPr>
        <p:sp>
          <p:nvSpPr>
            <p:cNvPr id="46" name="Freeform 4">
              <a:extLst>
                <a:ext uri="{FF2B5EF4-FFF2-40B4-BE49-F238E27FC236}">
                  <a16:creationId xmlns:a16="http://schemas.microsoft.com/office/drawing/2014/main" id="{12732804-1F31-4E2E-9383-4B3039674D0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grpSp>
        <p:nvGrpSpPr>
          <p:cNvPr id="47" name="Group 3">
            <a:extLst>
              <a:ext uri="{FF2B5EF4-FFF2-40B4-BE49-F238E27FC236}">
                <a16:creationId xmlns:a16="http://schemas.microsoft.com/office/drawing/2014/main" id="{248270D4-0634-4AED-A5A5-E36C77296CA7}"/>
              </a:ext>
            </a:extLst>
          </p:cNvPr>
          <p:cNvGrpSpPr/>
          <p:nvPr/>
        </p:nvGrpSpPr>
        <p:grpSpPr>
          <a:xfrm flipH="1">
            <a:off x="-337818" y="3280362"/>
            <a:ext cx="1374180" cy="1374180"/>
            <a:chOff x="0" y="0"/>
            <a:chExt cx="6350000" cy="6350000"/>
          </a:xfrm>
          <a:solidFill>
            <a:schemeClr val="bg1">
              <a:lumMod val="75000"/>
            </a:schemeClr>
          </a:solidFill>
        </p:grpSpPr>
        <p:sp>
          <p:nvSpPr>
            <p:cNvPr id="48" name="Freeform 4">
              <a:extLst>
                <a:ext uri="{FF2B5EF4-FFF2-40B4-BE49-F238E27FC236}">
                  <a16:creationId xmlns:a16="http://schemas.microsoft.com/office/drawing/2014/main" id="{3EF82088-0901-48B9-8158-B386730FD4B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文黑-65W" panose="00020600040101010101" pitchFamily="18" charset="-122"/>
                <a:ea typeface="汉仪文黑-65W" panose="00020600040101010101" pitchFamily="18" charset="-122"/>
                <a:cs typeface="+mn-ea"/>
                <a:sym typeface="+mn-lt"/>
              </a:endParaRPr>
            </a:p>
          </p:txBody>
        </p:sp>
      </p:grpSp>
      <p:sp>
        <p:nvSpPr>
          <p:cNvPr id="11" name="灯片编号占位符 10">
            <a:extLst>
              <a:ext uri="{FF2B5EF4-FFF2-40B4-BE49-F238E27FC236}">
                <a16:creationId xmlns:a16="http://schemas.microsoft.com/office/drawing/2014/main" id="{74494C5C-E987-4ECC-A37A-CCE4A9204EF0}"/>
              </a:ext>
            </a:extLst>
          </p:cNvPr>
          <p:cNvSpPr>
            <a:spLocks noGrp="1"/>
          </p:cNvSpPr>
          <p:nvPr>
            <p:ph type="sldNum" sz="quarter" idx="12"/>
          </p:nvPr>
        </p:nvSpPr>
        <p:spPr/>
        <p:txBody>
          <a:bodyPr/>
          <a:lstStyle/>
          <a:p>
            <a:fld id="{B6F15528-21DE-4FAA-801E-634DDDAF4B2B}" type="slidenum">
              <a:rPr lang="en-US" smtClean="0"/>
              <a:t>6</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541480" y="-713506"/>
            <a:ext cx="3748767" cy="2578837"/>
            <a:chOff x="0" y="0"/>
            <a:chExt cx="4998356" cy="3438450"/>
          </a:xfrm>
        </p:grpSpPr>
        <p:grpSp>
          <p:nvGrpSpPr>
            <p:cNvPr id="7" name="Group 7"/>
            <p:cNvGrpSpPr/>
            <p:nvPr/>
          </p:nvGrpSpPr>
          <p:grpSpPr>
            <a:xfrm rot="5400000">
              <a:off x="0" y="0"/>
              <a:ext cx="3438450" cy="34384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9" name="AutoShape 9"/>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0" name="AutoShape 10"/>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11" name="Group 11"/>
          <p:cNvGrpSpPr/>
          <p:nvPr/>
        </p:nvGrpSpPr>
        <p:grpSpPr>
          <a:xfrm>
            <a:off x="16302679" y="7073116"/>
            <a:ext cx="2529478" cy="3587941"/>
            <a:chOff x="0" y="0"/>
            <a:chExt cx="3372637" cy="4783921"/>
          </a:xfrm>
        </p:grpSpPr>
        <p:grpSp>
          <p:nvGrpSpPr>
            <p:cNvPr id="12" name="Group 12"/>
            <p:cNvGrpSpPr/>
            <p:nvPr/>
          </p:nvGrpSpPr>
          <p:grpSpPr>
            <a:xfrm rot="5400000">
              <a:off x="0" y="1411285"/>
              <a:ext cx="3372637" cy="337263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4" name="AutoShape 14"/>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5" name="AutoShape 15"/>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4"/>
          <a:srcRect/>
          <a:stretch>
            <a:fillRect/>
          </a:stretch>
        </p:blipFill>
        <p:spPr>
          <a:xfrm>
            <a:off x="13487570" y="524756"/>
            <a:ext cx="3771730" cy="1007888"/>
          </a:xfrm>
          <a:prstGeom prst="rect">
            <a:avLst/>
          </a:prstGeom>
        </p:spPr>
      </p:pic>
      <p:pic>
        <p:nvPicPr>
          <p:cNvPr id="24" name="Picture 10"/>
          <p:cNvPicPr>
            <a:picLocks noChangeAspect="1"/>
          </p:cNvPicPr>
          <p:nvPr/>
        </p:nvPicPr>
        <p:blipFill>
          <a:blip r:embed="rId5"/>
          <a:srcRect/>
          <a:stretch>
            <a:fillRect/>
          </a:stretch>
        </p:blipFill>
        <p:spPr>
          <a:xfrm>
            <a:off x="11503338" y="-95306"/>
            <a:ext cx="1984232" cy="2192522"/>
          </a:xfrm>
          <a:prstGeom prst="rect">
            <a:avLst/>
          </a:prstGeom>
        </p:spPr>
      </p:pic>
      <p:sp>
        <p:nvSpPr>
          <p:cNvPr id="17" name="文本框 16"/>
          <p:cNvSpPr txBox="1"/>
          <p:nvPr/>
        </p:nvSpPr>
        <p:spPr>
          <a:xfrm>
            <a:off x="3395784" y="778208"/>
            <a:ext cx="12053570" cy="830997"/>
          </a:xfrm>
          <a:prstGeom prst="rect">
            <a:avLst/>
          </a:prstGeom>
          <a:noFill/>
        </p:spPr>
        <p:txBody>
          <a:bodyPr wrap="square" rtlCol="0">
            <a:spAutoFit/>
          </a:bodyPr>
          <a:lstStyle/>
          <a:p>
            <a:r>
              <a:rPr lang="en-US" altLang="zh-CN" sz="4800" dirty="0"/>
              <a:t>I. </a:t>
            </a:r>
            <a:r>
              <a:rPr lang="zh-CN" altLang="en-US" sz="4800" dirty="0"/>
              <a:t>实验装置及其示意图</a:t>
            </a:r>
          </a:p>
        </p:txBody>
      </p:sp>
      <p:graphicFrame>
        <p:nvGraphicFramePr>
          <p:cNvPr id="18" name="对象 17">
            <a:hlinkClick r:id="" action="ppaction://ole?verb=0"/>
          </p:cNvPr>
          <p:cNvGraphicFramePr>
            <a:graphicFrameLocks noChangeAspect="1"/>
          </p:cNvGraphicFramePr>
          <p:nvPr/>
        </p:nvGraphicFramePr>
        <p:xfrm>
          <a:off x="8686800" y="5035550"/>
          <a:ext cx="914400" cy="215900"/>
        </p:xfrm>
        <a:graphic>
          <a:graphicData uri="http://schemas.openxmlformats.org/presentationml/2006/ole">
            <mc:AlternateContent xmlns:mc="http://schemas.openxmlformats.org/markup-compatibility/2006">
              <mc:Choice xmlns:v="urn:schemas-microsoft-com:vml" Requires="v">
                <p:oleObj spid="_x0000_s1104" r:id="rId6" imgW="914400" imgH="215900" progId="Equation.KSEE3">
                  <p:embed/>
                </p:oleObj>
              </mc:Choice>
              <mc:Fallback>
                <p:oleObj r:id="rId6" imgW="914400" imgH="215900" progId="Equation.KSEE3">
                  <p:embed/>
                  <p:pic>
                    <p:nvPicPr>
                      <p:cNvPr id="18" name="对象 17">
                        <a:hlinkClick r:id="" action="ppaction://ole?verb=0"/>
                      </p:cNvPr>
                      <p:cNvPicPr/>
                      <p:nvPr/>
                    </p:nvPicPr>
                    <p:blipFill>
                      <a:blip r:embed="rId7"/>
                      <a:stretch>
                        <a:fillRect/>
                      </a:stretch>
                    </p:blipFill>
                    <p:spPr>
                      <a:xfrm>
                        <a:off x="8686800" y="5035550"/>
                        <a:ext cx="914400" cy="215900"/>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A237749E-D392-4AAF-8A1F-31DAD176AD30}"/>
              </a:ext>
            </a:extLst>
          </p:cNvPr>
          <p:cNvSpPr txBox="1"/>
          <p:nvPr/>
        </p:nvSpPr>
        <p:spPr>
          <a:xfrm>
            <a:off x="11655277" y="5607189"/>
            <a:ext cx="3664585" cy="646331"/>
          </a:xfrm>
          <a:prstGeom prst="rect">
            <a:avLst/>
          </a:prstGeom>
          <a:noFill/>
        </p:spPr>
        <p:txBody>
          <a:bodyPr wrap="square" rtlCol="0">
            <a:spAutoFit/>
          </a:bodyPr>
          <a:lstStyle/>
          <a:p>
            <a:r>
              <a:rPr lang="zh-CN" altLang="en-US" sz="3600" dirty="0"/>
              <a:t>实验装置示意图</a:t>
            </a:r>
            <a:endParaRPr lang="en-US" altLang="zh-CN" sz="3600" dirty="0"/>
          </a:p>
        </p:txBody>
      </p:sp>
      <p:sp>
        <p:nvSpPr>
          <p:cNvPr id="3" name="文本框 2">
            <a:extLst>
              <a:ext uri="{FF2B5EF4-FFF2-40B4-BE49-F238E27FC236}">
                <a16:creationId xmlns:a16="http://schemas.microsoft.com/office/drawing/2014/main" id="{37C8689F-04CC-428C-8658-056B00B358FD}"/>
              </a:ext>
            </a:extLst>
          </p:cNvPr>
          <p:cNvSpPr txBox="1"/>
          <p:nvPr/>
        </p:nvSpPr>
        <p:spPr>
          <a:xfrm>
            <a:off x="2848430" y="9299991"/>
            <a:ext cx="3780970" cy="707886"/>
          </a:xfrm>
          <a:prstGeom prst="rect">
            <a:avLst/>
          </a:prstGeom>
          <a:noFill/>
        </p:spPr>
        <p:txBody>
          <a:bodyPr wrap="square" rtlCol="0">
            <a:spAutoFit/>
          </a:bodyPr>
          <a:lstStyle/>
          <a:p>
            <a:r>
              <a:rPr lang="zh-CN" altLang="en-US" sz="4000" dirty="0"/>
              <a:t>实验装置实物图</a:t>
            </a:r>
          </a:p>
        </p:txBody>
      </p:sp>
      <p:graphicFrame>
        <p:nvGraphicFramePr>
          <p:cNvPr id="22" name="对象 21">
            <a:extLst>
              <a:ext uri="{FF2B5EF4-FFF2-40B4-BE49-F238E27FC236}">
                <a16:creationId xmlns:a16="http://schemas.microsoft.com/office/drawing/2014/main" id="{294F1B2E-74E8-4FD4-95D5-A12F42B4478C}"/>
              </a:ext>
            </a:extLst>
          </p:cNvPr>
          <p:cNvGraphicFramePr>
            <a:graphicFrameLocks noChangeAspect="1"/>
          </p:cNvGraphicFramePr>
          <p:nvPr>
            <p:extLst>
              <p:ext uri="{D42A27DB-BD31-4B8C-83A1-F6EECF244321}">
                <p14:modId xmlns:p14="http://schemas.microsoft.com/office/powerpoint/2010/main" val="2117400519"/>
              </p:ext>
            </p:extLst>
          </p:nvPr>
        </p:nvGraphicFramePr>
        <p:xfrm>
          <a:off x="8534400" y="2095500"/>
          <a:ext cx="9430788" cy="3549791"/>
        </p:xfrm>
        <a:graphic>
          <a:graphicData uri="http://schemas.openxmlformats.org/presentationml/2006/ole">
            <mc:AlternateContent xmlns:mc="http://schemas.openxmlformats.org/markup-compatibility/2006">
              <mc:Choice xmlns:v="urn:schemas-microsoft-com:vml" Requires="v">
                <p:oleObj spid="_x0000_s1105" name="Visio" r:id="rId8" imgW="6781871" imgH="2552873" progId="Visio.Drawing.15">
                  <p:embed/>
                </p:oleObj>
              </mc:Choice>
              <mc:Fallback>
                <p:oleObj name="Visio" r:id="rId8" imgW="6781871" imgH="2552873" progId="Visio.Drawing.15">
                  <p:embed/>
                  <p:pic>
                    <p:nvPicPr>
                      <p:cNvPr id="22" name="对象 21">
                        <a:extLst>
                          <a:ext uri="{FF2B5EF4-FFF2-40B4-BE49-F238E27FC236}">
                            <a16:creationId xmlns:a16="http://schemas.microsoft.com/office/drawing/2014/main" id="{294F1B2E-74E8-4FD4-95D5-A12F42B4478C}"/>
                          </a:ext>
                        </a:extLst>
                      </p:cNvPr>
                      <p:cNvPicPr/>
                      <p:nvPr/>
                    </p:nvPicPr>
                    <p:blipFill>
                      <a:blip r:embed="rId9"/>
                      <a:stretch>
                        <a:fillRect/>
                      </a:stretch>
                    </p:blipFill>
                    <p:spPr>
                      <a:xfrm>
                        <a:off x="8534400" y="2095500"/>
                        <a:ext cx="9430788" cy="3549791"/>
                      </a:xfrm>
                      <a:prstGeom prst="rect">
                        <a:avLst/>
                      </a:prstGeom>
                    </p:spPr>
                  </p:pic>
                </p:oleObj>
              </mc:Fallback>
            </mc:AlternateContent>
          </a:graphicData>
        </a:graphic>
      </p:graphicFrame>
      <p:pic>
        <p:nvPicPr>
          <p:cNvPr id="16" name="图片 15">
            <a:extLst>
              <a:ext uri="{FF2B5EF4-FFF2-40B4-BE49-F238E27FC236}">
                <a16:creationId xmlns:a16="http://schemas.microsoft.com/office/drawing/2014/main" id="{4CB7E921-9898-4560-BA0E-D3F853DF3683}"/>
              </a:ext>
            </a:extLst>
          </p:cNvPr>
          <p:cNvPicPr>
            <a:picLocks noChangeAspect="1"/>
          </p:cNvPicPr>
          <p:nvPr/>
        </p:nvPicPr>
        <p:blipFill>
          <a:blip r:embed="rId10"/>
          <a:stretch>
            <a:fillRect/>
          </a:stretch>
        </p:blipFill>
        <p:spPr>
          <a:xfrm>
            <a:off x="226672" y="2739327"/>
            <a:ext cx="8509410" cy="6382057"/>
          </a:xfrm>
          <a:prstGeom prst="rect">
            <a:avLst/>
          </a:prstGeom>
        </p:spPr>
      </p:pic>
      <p:cxnSp>
        <p:nvCxnSpPr>
          <p:cNvPr id="25" name="直接箭头连接符 24">
            <a:extLst>
              <a:ext uri="{FF2B5EF4-FFF2-40B4-BE49-F238E27FC236}">
                <a16:creationId xmlns:a16="http://schemas.microsoft.com/office/drawing/2014/main" id="{769C3809-7192-4343-A7B7-A48AA809C1C1}"/>
              </a:ext>
            </a:extLst>
          </p:cNvPr>
          <p:cNvCxnSpPr>
            <a:cxnSpLocks/>
          </p:cNvCxnSpPr>
          <p:nvPr/>
        </p:nvCxnSpPr>
        <p:spPr>
          <a:xfrm flipH="1">
            <a:off x="1447800" y="2552700"/>
            <a:ext cx="990600" cy="1828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5E197DE-4C8E-425B-B199-93E2396CE94F}"/>
              </a:ext>
            </a:extLst>
          </p:cNvPr>
          <p:cNvSpPr txBox="1"/>
          <p:nvPr/>
        </p:nvSpPr>
        <p:spPr>
          <a:xfrm>
            <a:off x="2450197" y="2154552"/>
            <a:ext cx="1447800" cy="584775"/>
          </a:xfrm>
          <a:prstGeom prst="rect">
            <a:avLst/>
          </a:prstGeom>
          <a:noFill/>
        </p:spPr>
        <p:txBody>
          <a:bodyPr wrap="square" rtlCol="0">
            <a:spAutoFit/>
          </a:bodyPr>
          <a:lstStyle/>
          <a:p>
            <a:r>
              <a:rPr lang="zh-CN" altLang="en-US" sz="3200" dirty="0"/>
              <a:t>激光器</a:t>
            </a:r>
          </a:p>
        </p:txBody>
      </p:sp>
      <p:cxnSp>
        <p:nvCxnSpPr>
          <p:cNvPr id="28" name="直接箭头连接符 27">
            <a:extLst>
              <a:ext uri="{FF2B5EF4-FFF2-40B4-BE49-F238E27FC236}">
                <a16:creationId xmlns:a16="http://schemas.microsoft.com/office/drawing/2014/main" id="{90690757-0D29-4032-91D8-6E2A230DD494}"/>
              </a:ext>
            </a:extLst>
          </p:cNvPr>
          <p:cNvCxnSpPr>
            <a:cxnSpLocks/>
          </p:cNvCxnSpPr>
          <p:nvPr/>
        </p:nvCxnSpPr>
        <p:spPr>
          <a:xfrm flipH="1">
            <a:off x="6062353" y="2552700"/>
            <a:ext cx="719447" cy="2024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9671E93-F5A6-4B4A-BA7D-B8AD0D899AB5}"/>
              </a:ext>
            </a:extLst>
          </p:cNvPr>
          <p:cNvSpPr txBox="1"/>
          <p:nvPr/>
        </p:nvSpPr>
        <p:spPr>
          <a:xfrm>
            <a:off x="6793596" y="2166999"/>
            <a:ext cx="1893203" cy="584775"/>
          </a:xfrm>
          <a:prstGeom prst="rect">
            <a:avLst/>
          </a:prstGeom>
          <a:noFill/>
        </p:spPr>
        <p:txBody>
          <a:bodyPr wrap="square" rtlCol="0">
            <a:spAutoFit/>
          </a:bodyPr>
          <a:lstStyle/>
          <a:p>
            <a:r>
              <a:rPr lang="zh-CN" altLang="en-US" sz="3200" dirty="0"/>
              <a:t>酱油薄层</a:t>
            </a:r>
          </a:p>
        </p:txBody>
      </p:sp>
      <p:cxnSp>
        <p:nvCxnSpPr>
          <p:cNvPr id="32" name="直接箭头连接符 31">
            <a:extLst>
              <a:ext uri="{FF2B5EF4-FFF2-40B4-BE49-F238E27FC236}">
                <a16:creationId xmlns:a16="http://schemas.microsoft.com/office/drawing/2014/main" id="{AB33D587-AD64-4012-8069-C0A08CE93004}"/>
              </a:ext>
            </a:extLst>
          </p:cNvPr>
          <p:cNvCxnSpPr>
            <a:cxnSpLocks/>
          </p:cNvCxnSpPr>
          <p:nvPr/>
        </p:nvCxnSpPr>
        <p:spPr>
          <a:xfrm flipH="1">
            <a:off x="8382000" y="2552700"/>
            <a:ext cx="1219200" cy="2209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8304951-2AB1-41D6-A90C-EDD6F5A2EE3F}"/>
              </a:ext>
            </a:extLst>
          </p:cNvPr>
          <p:cNvSpPr txBox="1"/>
          <p:nvPr/>
        </p:nvSpPr>
        <p:spPr>
          <a:xfrm>
            <a:off x="9601200" y="2166999"/>
            <a:ext cx="1066800" cy="584775"/>
          </a:xfrm>
          <a:prstGeom prst="rect">
            <a:avLst/>
          </a:prstGeom>
          <a:noFill/>
        </p:spPr>
        <p:txBody>
          <a:bodyPr wrap="square" rtlCol="0">
            <a:spAutoFit/>
          </a:bodyPr>
          <a:lstStyle/>
          <a:p>
            <a:r>
              <a:rPr lang="zh-CN" altLang="en-US" sz="3200" dirty="0"/>
              <a:t>光屏</a:t>
            </a:r>
          </a:p>
        </p:txBody>
      </p:sp>
      <p:pic>
        <p:nvPicPr>
          <p:cNvPr id="26" name="图片 25">
            <a:extLst>
              <a:ext uri="{FF2B5EF4-FFF2-40B4-BE49-F238E27FC236}">
                <a16:creationId xmlns:a16="http://schemas.microsoft.com/office/drawing/2014/main" id="{52F87592-EF12-44A6-9357-ED027230EECA}"/>
              </a:ext>
            </a:extLst>
          </p:cNvPr>
          <p:cNvPicPr>
            <a:picLocks noChangeAspect="1"/>
          </p:cNvPicPr>
          <p:nvPr/>
        </p:nvPicPr>
        <p:blipFill>
          <a:blip r:embed="rId11"/>
          <a:stretch>
            <a:fillRect/>
          </a:stretch>
        </p:blipFill>
        <p:spPr>
          <a:xfrm>
            <a:off x="8736081" y="6261747"/>
            <a:ext cx="5410179" cy="4057635"/>
          </a:xfrm>
          <a:prstGeom prst="rect">
            <a:avLst/>
          </a:prstGeom>
        </p:spPr>
      </p:pic>
      <p:sp>
        <p:nvSpPr>
          <p:cNvPr id="4" name="文本框 3">
            <a:extLst>
              <a:ext uri="{FF2B5EF4-FFF2-40B4-BE49-F238E27FC236}">
                <a16:creationId xmlns:a16="http://schemas.microsoft.com/office/drawing/2014/main" id="{11674A1D-37E6-4A6C-AB37-7162BCD336C8}"/>
              </a:ext>
            </a:extLst>
          </p:cNvPr>
          <p:cNvSpPr txBox="1"/>
          <p:nvPr/>
        </p:nvSpPr>
        <p:spPr>
          <a:xfrm>
            <a:off x="15347628" y="7349028"/>
            <a:ext cx="1144925" cy="584775"/>
          </a:xfrm>
          <a:prstGeom prst="rect">
            <a:avLst/>
          </a:prstGeom>
          <a:noFill/>
        </p:spPr>
        <p:txBody>
          <a:bodyPr wrap="square" rtlCol="0">
            <a:spAutoFit/>
          </a:bodyPr>
          <a:lstStyle/>
          <a:p>
            <a:r>
              <a:rPr lang="zh-CN" altLang="en-US" sz="3200" dirty="0"/>
              <a:t>银丝</a:t>
            </a:r>
          </a:p>
        </p:txBody>
      </p:sp>
      <p:cxnSp>
        <p:nvCxnSpPr>
          <p:cNvPr id="29" name="直接箭头连接符 28">
            <a:extLst>
              <a:ext uri="{FF2B5EF4-FFF2-40B4-BE49-F238E27FC236}">
                <a16:creationId xmlns:a16="http://schemas.microsoft.com/office/drawing/2014/main" id="{0D39CAC2-4324-4390-8055-843FBB462BBE}"/>
              </a:ext>
            </a:extLst>
          </p:cNvPr>
          <p:cNvCxnSpPr>
            <a:cxnSpLocks/>
          </p:cNvCxnSpPr>
          <p:nvPr/>
        </p:nvCxnSpPr>
        <p:spPr>
          <a:xfrm flipH="1">
            <a:off x="13419842" y="7531367"/>
            <a:ext cx="1780455" cy="6466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0E7BCE95-9C55-473E-B95C-894AA3FA0D44}"/>
              </a:ext>
            </a:extLst>
          </p:cNvPr>
          <p:cNvSpPr>
            <a:spLocks noGrp="1"/>
          </p:cNvSpPr>
          <p:nvPr>
            <p:ph type="sldNum" sz="quarter" idx="12"/>
          </p:nvPr>
        </p:nvSpPr>
        <p:spPr/>
        <p:txBody>
          <a:bodyPr/>
          <a:lstStyle/>
          <a:p>
            <a:fld id="{B6F15528-21DE-4FAA-801E-634DDDAF4B2B}" type="slidenum">
              <a:rPr lang="en-US" smtClean="0"/>
              <a:t>7</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541480" y="-713506"/>
            <a:ext cx="3748767" cy="2578837"/>
            <a:chOff x="0" y="0"/>
            <a:chExt cx="4998356" cy="3438450"/>
          </a:xfrm>
        </p:grpSpPr>
        <p:grpSp>
          <p:nvGrpSpPr>
            <p:cNvPr id="7" name="Group 7"/>
            <p:cNvGrpSpPr/>
            <p:nvPr/>
          </p:nvGrpSpPr>
          <p:grpSpPr>
            <a:xfrm rot="5400000">
              <a:off x="0" y="0"/>
              <a:ext cx="3438450" cy="34384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9" name="AutoShape 9"/>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0" name="AutoShape 10"/>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11" name="Group 11"/>
          <p:cNvGrpSpPr/>
          <p:nvPr/>
        </p:nvGrpSpPr>
        <p:grpSpPr>
          <a:xfrm>
            <a:off x="16302679" y="7073116"/>
            <a:ext cx="2529478" cy="3587941"/>
            <a:chOff x="0" y="0"/>
            <a:chExt cx="3372637" cy="4783921"/>
          </a:xfrm>
        </p:grpSpPr>
        <p:grpSp>
          <p:nvGrpSpPr>
            <p:cNvPr id="12" name="Group 12"/>
            <p:cNvGrpSpPr/>
            <p:nvPr/>
          </p:nvGrpSpPr>
          <p:grpSpPr>
            <a:xfrm rot="5400000">
              <a:off x="0" y="1411285"/>
              <a:ext cx="3372637" cy="337263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4" name="AutoShape 14"/>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5" name="AutoShape 15"/>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4"/>
          <a:srcRect/>
          <a:stretch>
            <a:fillRect/>
          </a:stretch>
        </p:blipFill>
        <p:spPr>
          <a:xfrm>
            <a:off x="13487570" y="524756"/>
            <a:ext cx="3771730" cy="1007888"/>
          </a:xfrm>
          <a:prstGeom prst="rect">
            <a:avLst/>
          </a:prstGeom>
        </p:spPr>
      </p:pic>
      <p:pic>
        <p:nvPicPr>
          <p:cNvPr id="24" name="Picture 10"/>
          <p:cNvPicPr>
            <a:picLocks noChangeAspect="1"/>
          </p:cNvPicPr>
          <p:nvPr/>
        </p:nvPicPr>
        <p:blipFill>
          <a:blip r:embed="rId5"/>
          <a:srcRect/>
          <a:stretch>
            <a:fillRect/>
          </a:stretch>
        </p:blipFill>
        <p:spPr>
          <a:xfrm>
            <a:off x="11503338" y="-95306"/>
            <a:ext cx="1984232" cy="2192522"/>
          </a:xfrm>
          <a:prstGeom prst="rect">
            <a:avLst/>
          </a:prstGeom>
        </p:spPr>
      </p:pic>
      <p:sp>
        <p:nvSpPr>
          <p:cNvPr id="17" name="文本框 16"/>
          <p:cNvSpPr txBox="1"/>
          <p:nvPr/>
        </p:nvSpPr>
        <p:spPr>
          <a:xfrm>
            <a:off x="3563052" y="546974"/>
            <a:ext cx="6948170" cy="830997"/>
          </a:xfrm>
          <a:prstGeom prst="rect">
            <a:avLst/>
          </a:prstGeom>
          <a:noFill/>
        </p:spPr>
        <p:txBody>
          <a:bodyPr wrap="square" rtlCol="0">
            <a:spAutoFit/>
          </a:bodyPr>
          <a:lstStyle/>
          <a:p>
            <a:r>
              <a:rPr lang="en-US" altLang="zh-CN" sz="4800" dirty="0"/>
              <a:t>II. </a:t>
            </a:r>
            <a:r>
              <a:rPr lang="zh-CN" altLang="en-US" sz="4800" dirty="0"/>
              <a:t>实验现象</a:t>
            </a:r>
          </a:p>
        </p:txBody>
      </p:sp>
      <p:graphicFrame>
        <p:nvGraphicFramePr>
          <p:cNvPr id="18" name="对象 17">
            <a:hlinkClick r:id="" action="ppaction://ole?verb=0"/>
          </p:cNvPr>
          <p:cNvGraphicFramePr>
            <a:graphicFrameLocks noChangeAspect="1"/>
          </p:cNvGraphicFramePr>
          <p:nvPr/>
        </p:nvGraphicFramePr>
        <p:xfrm>
          <a:off x="8686800" y="5035550"/>
          <a:ext cx="914400" cy="215900"/>
        </p:xfrm>
        <a:graphic>
          <a:graphicData uri="http://schemas.openxmlformats.org/presentationml/2006/ole">
            <mc:AlternateContent xmlns:mc="http://schemas.openxmlformats.org/markup-compatibility/2006">
              <mc:Choice xmlns:v="urn:schemas-microsoft-com:vml" Requires="v">
                <p:oleObj spid="_x0000_s2170" r:id="rId6" imgW="914400" imgH="215900" progId="Equation.KSEE3">
                  <p:embed/>
                </p:oleObj>
              </mc:Choice>
              <mc:Fallback>
                <p:oleObj r:id="rId6" imgW="914400" imgH="215900" progId="Equation.KSEE3">
                  <p:embed/>
                  <p:pic>
                    <p:nvPicPr>
                      <p:cNvPr id="18" name="对象 17">
                        <a:hlinkClick r:id="" action="ppaction://ole?verb=0"/>
                      </p:cNvPr>
                      <p:cNvPicPr/>
                      <p:nvPr/>
                    </p:nvPicPr>
                    <p:blipFill>
                      <a:blip r:embed="rId7"/>
                      <a:stretch>
                        <a:fillRect/>
                      </a:stretch>
                    </p:blipFill>
                    <p:spPr>
                      <a:xfrm>
                        <a:off x="8686800" y="5035550"/>
                        <a:ext cx="914400" cy="215900"/>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75287EBE-62F9-4AEC-B962-4477088B6E02}"/>
              </a:ext>
            </a:extLst>
          </p:cNvPr>
          <p:cNvSpPr txBox="1"/>
          <p:nvPr/>
        </p:nvSpPr>
        <p:spPr>
          <a:xfrm>
            <a:off x="14747492" y="4712841"/>
            <a:ext cx="2033710" cy="1077218"/>
          </a:xfrm>
          <a:prstGeom prst="rect">
            <a:avLst/>
          </a:prstGeom>
          <a:noFill/>
        </p:spPr>
        <p:txBody>
          <a:bodyPr wrap="square" rtlCol="0">
            <a:spAutoFit/>
          </a:bodyPr>
          <a:lstStyle/>
          <a:p>
            <a:r>
              <a:rPr lang="zh-CN" altLang="en-US" sz="3200" dirty="0">
                <a:solidFill>
                  <a:schemeClr val="bg1">
                    <a:lumMod val="50000"/>
                  </a:schemeClr>
                </a:solidFill>
              </a:rPr>
              <a:t>横轴不变</a:t>
            </a:r>
            <a:endParaRPr lang="en-US" altLang="zh-CN" sz="3200" dirty="0">
              <a:solidFill>
                <a:schemeClr val="bg1">
                  <a:lumMod val="50000"/>
                </a:schemeClr>
              </a:solidFill>
            </a:endParaRPr>
          </a:p>
          <a:p>
            <a:r>
              <a:rPr lang="zh-CN" altLang="en-US" sz="3200" dirty="0">
                <a:solidFill>
                  <a:schemeClr val="bg1">
                    <a:lumMod val="50000"/>
                  </a:schemeClr>
                </a:solidFill>
              </a:rPr>
              <a:t>纵轴变长</a:t>
            </a:r>
            <a:endParaRPr lang="en-US" altLang="zh-CN" sz="3200" dirty="0">
              <a:solidFill>
                <a:schemeClr val="bg1">
                  <a:lumMod val="50000"/>
                </a:schemeClr>
              </a:solidFill>
            </a:endParaRPr>
          </a:p>
        </p:txBody>
      </p:sp>
      <p:graphicFrame>
        <p:nvGraphicFramePr>
          <p:cNvPr id="37" name="对象 36">
            <a:extLst>
              <a:ext uri="{FF2B5EF4-FFF2-40B4-BE49-F238E27FC236}">
                <a16:creationId xmlns:a16="http://schemas.microsoft.com/office/drawing/2014/main" id="{AA1D61AB-F252-488C-ACA3-7B07CDB47D8A}"/>
              </a:ext>
            </a:extLst>
          </p:cNvPr>
          <p:cNvGraphicFramePr>
            <a:graphicFrameLocks noChangeAspect="1"/>
          </p:cNvGraphicFramePr>
          <p:nvPr>
            <p:extLst>
              <p:ext uri="{D42A27DB-BD31-4B8C-83A1-F6EECF244321}">
                <p14:modId xmlns:p14="http://schemas.microsoft.com/office/powerpoint/2010/main" val="3586626528"/>
              </p:ext>
            </p:extLst>
          </p:nvPr>
        </p:nvGraphicFramePr>
        <p:xfrm>
          <a:off x="10210800" y="5251450"/>
          <a:ext cx="5033351" cy="4997450"/>
        </p:xfrm>
        <a:graphic>
          <a:graphicData uri="http://schemas.openxmlformats.org/presentationml/2006/ole">
            <mc:AlternateContent xmlns:mc="http://schemas.openxmlformats.org/markup-compatibility/2006">
              <mc:Choice xmlns:v="urn:schemas-microsoft-com:vml" Requires="v">
                <p:oleObj spid="_x0000_s2171" name="Visio" r:id="rId8" imgW="3337773" imgH="3314747" progId="Visio.Drawing.15">
                  <p:embed/>
                </p:oleObj>
              </mc:Choice>
              <mc:Fallback>
                <p:oleObj name="Visio" r:id="rId8" imgW="3337773" imgH="3314747" progId="Visio.Drawing.15">
                  <p:embed/>
                  <p:pic>
                    <p:nvPicPr>
                      <p:cNvPr id="37" name="对象 36">
                        <a:extLst>
                          <a:ext uri="{FF2B5EF4-FFF2-40B4-BE49-F238E27FC236}">
                            <a16:creationId xmlns:a16="http://schemas.microsoft.com/office/drawing/2014/main" id="{AA1D61AB-F252-488C-ACA3-7B07CDB47D8A}"/>
                          </a:ext>
                        </a:extLst>
                      </p:cNvPr>
                      <p:cNvPicPr/>
                      <p:nvPr/>
                    </p:nvPicPr>
                    <p:blipFill>
                      <a:blip r:embed="rId9"/>
                      <a:stretch>
                        <a:fillRect/>
                      </a:stretch>
                    </p:blipFill>
                    <p:spPr>
                      <a:xfrm>
                        <a:off x="10210800" y="5251450"/>
                        <a:ext cx="5033351" cy="4997450"/>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4CCCF8D8-C529-480D-B01D-123E4CDA901C}"/>
              </a:ext>
            </a:extLst>
          </p:cNvPr>
          <p:cNvGraphicFramePr>
            <a:graphicFrameLocks noChangeAspect="1"/>
          </p:cNvGraphicFramePr>
          <p:nvPr>
            <p:extLst>
              <p:ext uri="{D42A27DB-BD31-4B8C-83A1-F6EECF244321}">
                <p14:modId xmlns:p14="http://schemas.microsoft.com/office/powerpoint/2010/main" val="2383672712"/>
              </p:ext>
            </p:extLst>
          </p:nvPr>
        </p:nvGraphicFramePr>
        <p:xfrm>
          <a:off x="381000" y="3368604"/>
          <a:ext cx="9430788" cy="3549791"/>
        </p:xfrm>
        <a:graphic>
          <a:graphicData uri="http://schemas.openxmlformats.org/presentationml/2006/ole">
            <mc:AlternateContent xmlns:mc="http://schemas.openxmlformats.org/markup-compatibility/2006">
              <mc:Choice xmlns:v="urn:schemas-microsoft-com:vml" Requires="v">
                <p:oleObj spid="_x0000_s2172" name="Visio" r:id="rId10" imgW="6781871" imgH="2552873" progId="Visio.Drawing.15">
                  <p:embed/>
                </p:oleObj>
              </mc:Choice>
              <mc:Fallback>
                <p:oleObj name="Visio" r:id="rId10" imgW="6781871" imgH="2552873" progId="Visio.Drawing.15">
                  <p:embed/>
                  <p:pic>
                    <p:nvPicPr>
                      <p:cNvPr id="38" name="对象 37">
                        <a:extLst>
                          <a:ext uri="{FF2B5EF4-FFF2-40B4-BE49-F238E27FC236}">
                            <a16:creationId xmlns:a16="http://schemas.microsoft.com/office/drawing/2014/main" id="{4CCCF8D8-C529-480D-B01D-123E4CDA901C}"/>
                          </a:ext>
                        </a:extLst>
                      </p:cNvPr>
                      <p:cNvPicPr/>
                      <p:nvPr/>
                    </p:nvPicPr>
                    <p:blipFill>
                      <a:blip r:embed="rId11"/>
                      <a:stretch>
                        <a:fillRect/>
                      </a:stretch>
                    </p:blipFill>
                    <p:spPr>
                      <a:xfrm>
                        <a:off x="381000" y="3368604"/>
                        <a:ext cx="9430788" cy="3549791"/>
                      </a:xfrm>
                      <a:prstGeom prst="rect">
                        <a:avLst/>
                      </a:prstGeom>
                    </p:spPr>
                  </p:pic>
                </p:oleObj>
              </mc:Fallback>
            </mc:AlternateContent>
          </a:graphicData>
        </a:graphic>
      </p:graphicFrame>
      <p:cxnSp>
        <p:nvCxnSpPr>
          <p:cNvPr id="3" name="直接箭头连接符 2">
            <a:extLst>
              <a:ext uri="{FF2B5EF4-FFF2-40B4-BE49-F238E27FC236}">
                <a16:creationId xmlns:a16="http://schemas.microsoft.com/office/drawing/2014/main" id="{8B557772-1E8E-4680-BD94-15A121EF8B1E}"/>
              </a:ext>
            </a:extLst>
          </p:cNvPr>
          <p:cNvCxnSpPr>
            <a:cxnSpLocks/>
            <a:stCxn id="21" idx="1"/>
          </p:cNvCxnSpPr>
          <p:nvPr/>
        </p:nvCxnSpPr>
        <p:spPr>
          <a:xfrm flipH="1">
            <a:off x="13792200" y="5990147"/>
            <a:ext cx="1586094" cy="448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73F9C88-C36E-4834-A24B-E578B65B3E6C}"/>
              </a:ext>
            </a:extLst>
          </p:cNvPr>
          <p:cNvCxnSpPr>
            <a:cxnSpLocks/>
          </p:cNvCxnSpPr>
          <p:nvPr/>
        </p:nvCxnSpPr>
        <p:spPr>
          <a:xfrm flipH="1">
            <a:off x="13504434" y="5159150"/>
            <a:ext cx="1243058" cy="907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7848607-35F5-4C42-8893-690AF202D5C7}"/>
              </a:ext>
            </a:extLst>
          </p:cNvPr>
          <p:cNvSpPr txBox="1"/>
          <p:nvPr/>
        </p:nvSpPr>
        <p:spPr>
          <a:xfrm>
            <a:off x="15378294" y="5697759"/>
            <a:ext cx="1848769" cy="584775"/>
          </a:xfrm>
          <a:prstGeom prst="rect">
            <a:avLst/>
          </a:prstGeom>
          <a:noFill/>
        </p:spPr>
        <p:txBody>
          <a:bodyPr wrap="square" rtlCol="0">
            <a:spAutoFit/>
          </a:bodyPr>
          <a:lstStyle/>
          <a:p>
            <a:r>
              <a:rPr lang="zh-CN" altLang="en-US" sz="3200" dirty="0">
                <a:solidFill>
                  <a:schemeClr val="bg1">
                    <a:lumMod val="50000"/>
                  </a:schemeClr>
                </a:solidFill>
              </a:rPr>
              <a:t>原始光斑</a:t>
            </a:r>
            <a:endParaRPr lang="zh-CN" altLang="en-US" sz="2800" dirty="0">
              <a:solidFill>
                <a:schemeClr val="bg1">
                  <a:lumMod val="50000"/>
                </a:schemeClr>
              </a:solidFill>
            </a:endParaRPr>
          </a:p>
        </p:txBody>
      </p:sp>
      <p:sp>
        <p:nvSpPr>
          <p:cNvPr id="34" name="文本框 33">
            <a:extLst>
              <a:ext uri="{FF2B5EF4-FFF2-40B4-BE49-F238E27FC236}">
                <a16:creationId xmlns:a16="http://schemas.microsoft.com/office/drawing/2014/main" id="{EA65B3FC-424C-406E-96F3-0B59F2211EED}"/>
              </a:ext>
            </a:extLst>
          </p:cNvPr>
          <p:cNvSpPr txBox="1"/>
          <p:nvPr/>
        </p:nvSpPr>
        <p:spPr>
          <a:xfrm>
            <a:off x="1699393" y="2671872"/>
            <a:ext cx="5337744" cy="646331"/>
          </a:xfrm>
          <a:prstGeom prst="rect">
            <a:avLst/>
          </a:prstGeom>
          <a:noFill/>
        </p:spPr>
        <p:txBody>
          <a:bodyPr wrap="square" rtlCol="0">
            <a:spAutoFit/>
          </a:bodyPr>
          <a:lstStyle/>
          <a:p>
            <a:r>
              <a:rPr lang="zh-CN" altLang="en-US" sz="3600" dirty="0">
                <a:solidFill>
                  <a:schemeClr val="bg1">
                    <a:lumMod val="50000"/>
                  </a:schemeClr>
                </a:solidFill>
              </a:rPr>
              <a:t>酱油薄层置于焦点前区域</a:t>
            </a:r>
          </a:p>
        </p:txBody>
      </p:sp>
      <p:pic>
        <p:nvPicPr>
          <p:cNvPr id="4" name="图片 3">
            <a:extLst>
              <a:ext uri="{FF2B5EF4-FFF2-40B4-BE49-F238E27FC236}">
                <a16:creationId xmlns:a16="http://schemas.microsoft.com/office/drawing/2014/main" id="{77065648-249C-4582-A009-9D0A17CBD4AB}"/>
              </a:ext>
            </a:extLst>
          </p:cNvPr>
          <p:cNvPicPr>
            <a:picLocks noChangeAspect="1"/>
          </p:cNvPicPr>
          <p:nvPr/>
        </p:nvPicPr>
        <p:blipFill rotWithShape="1">
          <a:blip r:embed="rId12"/>
          <a:srcRect l="53334" t="16543" r="30062" b="75254"/>
          <a:stretch/>
        </p:blipFill>
        <p:spPr>
          <a:xfrm>
            <a:off x="10569398" y="1916915"/>
            <a:ext cx="3897422" cy="3602734"/>
          </a:xfrm>
          <a:prstGeom prst="rect">
            <a:avLst/>
          </a:prstGeom>
        </p:spPr>
      </p:pic>
      <p:cxnSp>
        <p:nvCxnSpPr>
          <p:cNvPr id="5" name="直接连接符 4">
            <a:extLst>
              <a:ext uri="{FF2B5EF4-FFF2-40B4-BE49-F238E27FC236}">
                <a16:creationId xmlns:a16="http://schemas.microsoft.com/office/drawing/2014/main" id="{B095C432-B927-4578-A09B-22A695A6BA94}"/>
              </a:ext>
            </a:extLst>
          </p:cNvPr>
          <p:cNvCxnSpPr/>
          <p:nvPr/>
        </p:nvCxnSpPr>
        <p:spPr>
          <a:xfrm>
            <a:off x="13258800" y="5251450"/>
            <a:ext cx="106680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33004A4-F7BE-482F-8F68-0C815C1E94C1}"/>
              </a:ext>
            </a:extLst>
          </p:cNvPr>
          <p:cNvSpPr txBox="1"/>
          <p:nvPr/>
        </p:nvSpPr>
        <p:spPr>
          <a:xfrm>
            <a:off x="13319415" y="4774879"/>
            <a:ext cx="910827" cy="523220"/>
          </a:xfrm>
          <a:prstGeom prst="rect">
            <a:avLst/>
          </a:prstGeom>
          <a:noFill/>
        </p:spPr>
        <p:txBody>
          <a:bodyPr wrap="none" rtlCol="0">
            <a:spAutoFit/>
          </a:bodyPr>
          <a:lstStyle/>
          <a:p>
            <a:r>
              <a:rPr lang="en-US" altLang="zh-CN" sz="2800" dirty="0">
                <a:solidFill>
                  <a:schemeClr val="bg1"/>
                </a:solidFill>
              </a:rPr>
              <a:t>1cm</a:t>
            </a:r>
            <a:endParaRPr lang="zh-CN" altLang="en-US" sz="2800" dirty="0">
              <a:solidFill>
                <a:schemeClr val="bg1"/>
              </a:solidFill>
            </a:endParaRPr>
          </a:p>
        </p:txBody>
      </p:sp>
      <p:sp>
        <p:nvSpPr>
          <p:cNvPr id="2" name="灯片编号占位符 1">
            <a:extLst>
              <a:ext uri="{FF2B5EF4-FFF2-40B4-BE49-F238E27FC236}">
                <a16:creationId xmlns:a16="http://schemas.microsoft.com/office/drawing/2014/main" id="{39E20C4E-64C9-4311-8CFF-7CA3238C12B1}"/>
              </a:ext>
            </a:extLst>
          </p:cNvPr>
          <p:cNvSpPr>
            <a:spLocks noGrp="1"/>
          </p:cNvSpPr>
          <p:nvPr>
            <p:ph type="sldNum" sz="quarter" idx="12"/>
          </p:nvPr>
        </p:nvSpPr>
        <p:spPr/>
        <p:txBody>
          <a:bodyPr/>
          <a:lstStyle/>
          <a:p>
            <a:fld id="{B6F15528-21DE-4FAA-801E-634DDDAF4B2B}" type="slidenum">
              <a:rPr lang="en-US" smtClean="0"/>
              <a:t>8</a:t>
            </a:fld>
            <a:endParaRPr lang="en-US"/>
          </a:p>
        </p:txBody>
      </p:sp>
    </p:spTree>
    <p:extLst>
      <p:ext uri="{BB962C8B-B14F-4D97-AF65-F5344CB8AC3E}">
        <p14:creationId xmlns:p14="http://schemas.microsoft.com/office/powerpoint/2010/main" val="1348320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541480" y="-713506"/>
            <a:ext cx="3748767" cy="2578837"/>
            <a:chOff x="0" y="0"/>
            <a:chExt cx="4998356" cy="3438450"/>
          </a:xfrm>
        </p:grpSpPr>
        <p:grpSp>
          <p:nvGrpSpPr>
            <p:cNvPr id="7" name="Group 7"/>
            <p:cNvGrpSpPr/>
            <p:nvPr/>
          </p:nvGrpSpPr>
          <p:grpSpPr>
            <a:xfrm rot="5400000">
              <a:off x="0" y="0"/>
              <a:ext cx="3438450" cy="34384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9" name="AutoShape 9"/>
            <p:cNvSpPr/>
            <p:nvPr/>
          </p:nvSpPr>
          <p:spPr>
            <a:xfrm rot="-5400000">
              <a:off x="3519532" y="1135565"/>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0" name="AutoShape 10"/>
            <p:cNvSpPr/>
            <p:nvPr/>
          </p:nvSpPr>
          <p:spPr>
            <a:xfrm rot="-5400000">
              <a:off x="3133752" y="814081"/>
              <a:ext cx="64297" cy="2893351"/>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grpSp>
        <p:nvGrpSpPr>
          <p:cNvPr id="11" name="Group 11"/>
          <p:cNvGrpSpPr/>
          <p:nvPr/>
        </p:nvGrpSpPr>
        <p:grpSpPr>
          <a:xfrm>
            <a:off x="16302679" y="7073116"/>
            <a:ext cx="2529478" cy="3587941"/>
            <a:chOff x="0" y="0"/>
            <a:chExt cx="3372637" cy="4783921"/>
          </a:xfrm>
        </p:grpSpPr>
        <p:grpSp>
          <p:nvGrpSpPr>
            <p:cNvPr id="12" name="Group 12"/>
            <p:cNvGrpSpPr/>
            <p:nvPr/>
          </p:nvGrpSpPr>
          <p:grpSpPr>
            <a:xfrm rot="5400000">
              <a:off x="0" y="1411285"/>
              <a:ext cx="3372637" cy="337263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7582"/>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sp>
          <p:nvSpPr>
            <p:cNvPr id="14" name="AutoShape 14"/>
            <p:cNvSpPr/>
            <p:nvPr/>
          </p:nvSpPr>
          <p:spPr>
            <a:xfrm>
              <a:off x="1275495" y="342774"/>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5" name="AutoShape 15"/>
            <p:cNvSpPr/>
            <p:nvPr/>
          </p:nvSpPr>
          <p:spPr>
            <a:xfrm>
              <a:off x="1561140" y="0"/>
              <a:ext cx="57129" cy="2570805"/>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grpSp>
      <p:pic>
        <p:nvPicPr>
          <p:cNvPr id="20" name="Picture 9"/>
          <p:cNvPicPr>
            <a:picLocks noChangeAspect="1"/>
          </p:cNvPicPr>
          <p:nvPr/>
        </p:nvPicPr>
        <p:blipFill>
          <a:blip r:embed="rId4"/>
          <a:srcRect/>
          <a:stretch>
            <a:fillRect/>
          </a:stretch>
        </p:blipFill>
        <p:spPr>
          <a:xfrm>
            <a:off x="13487570" y="524756"/>
            <a:ext cx="3771730" cy="1007888"/>
          </a:xfrm>
          <a:prstGeom prst="rect">
            <a:avLst/>
          </a:prstGeom>
        </p:spPr>
      </p:pic>
      <p:pic>
        <p:nvPicPr>
          <p:cNvPr id="24" name="Picture 10"/>
          <p:cNvPicPr>
            <a:picLocks noChangeAspect="1"/>
          </p:cNvPicPr>
          <p:nvPr/>
        </p:nvPicPr>
        <p:blipFill>
          <a:blip r:embed="rId5"/>
          <a:srcRect/>
          <a:stretch>
            <a:fillRect/>
          </a:stretch>
        </p:blipFill>
        <p:spPr>
          <a:xfrm>
            <a:off x="11503338" y="-95306"/>
            <a:ext cx="1984232" cy="2192522"/>
          </a:xfrm>
          <a:prstGeom prst="rect">
            <a:avLst/>
          </a:prstGeom>
        </p:spPr>
      </p:pic>
      <p:graphicFrame>
        <p:nvGraphicFramePr>
          <p:cNvPr id="18" name="对象 17">
            <a:hlinkClick r:id="" action="ppaction://ole?verb=0"/>
          </p:cNvPr>
          <p:cNvGraphicFramePr>
            <a:graphicFrameLocks noChangeAspect="1"/>
          </p:cNvGraphicFramePr>
          <p:nvPr/>
        </p:nvGraphicFramePr>
        <p:xfrm>
          <a:off x="8686800" y="5035550"/>
          <a:ext cx="914400" cy="215900"/>
        </p:xfrm>
        <a:graphic>
          <a:graphicData uri="http://schemas.openxmlformats.org/presentationml/2006/ole">
            <mc:AlternateContent xmlns:mc="http://schemas.openxmlformats.org/markup-compatibility/2006">
              <mc:Choice xmlns:v="urn:schemas-microsoft-com:vml" Requires="v">
                <p:oleObj spid="_x0000_s3194" r:id="rId6" imgW="914400" imgH="215900" progId="Equation.KSEE3">
                  <p:embed/>
                </p:oleObj>
              </mc:Choice>
              <mc:Fallback>
                <p:oleObj r:id="rId6" imgW="914400" imgH="215900" progId="Equation.KSEE3">
                  <p:embed/>
                  <p:pic>
                    <p:nvPicPr>
                      <p:cNvPr id="18" name="对象 17">
                        <a:hlinkClick r:id="" action="ppaction://ole?verb=0"/>
                      </p:cNvPr>
                      <p:cNvPicPr/>
                      <p:nvPr/>
                    </p:nvPicPr>
                    <p:blipFill>
                      <a:blip r:embed="rId7"/>
                      <a:stretch>
                        <a:fillRect/>
                      </a:stretch>
                    </p:blipFill>
                    <p:spPr>
                      <a:xfrm>
                        <a:off x="8686800" y="5035550"/>
                        <a:ext cx="914400" cy="215900"/>
                      </a:xfrm>
                      <a:prstGeom prst="rect">
                        <a:avLst/>
                      </a:prstGeom>
                    </p:spPr>
                  </p:pic>
                </p:oleObj>
              </mc:Fallback>
            </mc:AlternateContent>
          </a:graphicData>
        </a:graphic>
      </p:graphicFrame>
      <p:sp>
        <p:nvSpPr>
          <p:cNvPr id="22" name="文本框 21"/>
          <p:cNvSpPr txBox="1"/>
          <p:nvPr/>
        </p:nvSpPr>
        <p:spPr>
          <a:xfrm>
            <a:off x="1699393" y="2671872"/>
            <a:ext cx="5337744" cy="646331"/>
          </a:xfrm>
          <a:prstGeom prst="rect">
            <a:avLst/>
          </a:prstGeom>
          <a:noFill/>
        </p:spPr>
        <p:txBody>
          <a:bodyPr wrap="square" rtlCol="0">
            <a:spAutoFit/>
          </a:bodyPr>
          <a:lstStyle/>
          <a:p>
            <a:r>
              <a:rPr lang="zh-CN" altLang="en-US" sz="3600" dirty="0">
                <a:solidFill>
                  <a:schemeClr val="bg1">
                    <a:lumMod val="50000"/>
                  </a:schemeClr>
                </a:solidFill>
              </a:rPr>
              <a:t>酱油薄层置于焦点前区域</a:t>
            </a:r>
          </a:p>
        </p:txBody>
      </p:sp>
      <p:sp>
        <p:nvSpPr>
          <p:cNvPr id="29" name="文本框 28">
            <a:extLst>
              <a:ext uri="{FF2B5EF4-FFF2-40B4-BE49-F238E27FC236}">
                <a16:creationId xmlns:a16="http://schemas.microsoft.com/office/drawing/2014/main" id="{75287EBE-62F9-4AEC-B962-4477088B6E02}"/>
              </a:ext>
            </a:extLst>
          </p:cNvPr>
          <p:cNvSpPr txBox="1"/>
          <p:nvPr/>
        </p:nvSpPr>
        <p:spPr>
          <a:xfrm>
            <a:off x="15395307" y="5668375"/>
            <a:ext cx="2033710" cy="1077218"/>
          </a:xfrm>
          <a:prstGeom prst="rect">
            <a:avLst/>
          </a:prstGeom>
          <a:noFill/>
        </p:spPr>
        <p:txBody>
          <a:bodyPr wrap="square" rtlCol="0">
            <a:spAutoFit/>
          </a:bodyPr>
          <a:lstStyle/>
          <a:p>
            <a:r>
              <a:rPr lang="zh-CN" altLang="en-US" sz="3200" dirty="0">
                <a:solidFill>
                  <a:schemeClr val="bg1">
                    <a:lumMod val="50000"/>
                  </a:schemeClr>
                </a:solidFill>
              </a:rPr>
              <a:t>横轴不变</a:t>
            </a:r>
            <a:endParaRPr lang="en-US" altLang="zh-CN" sz="3200" dirty="0">
              <a:solidFill>
                <a:schemeClr val="bg1">
                  <a:lumMod val="50000"/>
                </a:schemeClr>
              </a:solidFill>
            </a:endParaRPr>
          </a:p>
          <a:p>
            <a:r>
              <a:rPr lang="zh-CN" altLang="en-US" sz="3200" dirty="0">
                <a:solidFill>
                  <a:schemeClr val="bg1">
                    <a:lumMod val="50000"/>
                  </a:schemeClr>
                </a:solidFill>
              </a:rPr>
              <a:t>纵轴变短</a:t>
            </a:r>
            <a:endParaRPr lang="en-US" altLang="zh-CN" sz="3200" dirty="0">
              <a:solidFill>
                <a:schemeClr val="bg1">
                  <a:lumMod val="50000"/>
                </a:schemeClr>
              </a:solidFill>
            </a:endParaRPr>
          </a:p>
        </p:txBody>
      </p:sp>
      <p:graphicFrame>
        <p:nvGraphicFramePr>
          <p:cNvPr id="27" name="对象 26">
            <a:extLst>
              <a:ext uri="{FF2B5EF4-FFF2-40B4-BE49-F238E27FC236}">
                <a16:creationId xmlns:a16="http://schemas.microsoft.com/office/drawing/2014/main" id="{0E50F2B4-5F59-47F3-BD7F-624A85B82DD5}"/>
              </a:ext>
            </a:extLst>
          </p:cNvPr>
          <p:cNvGraphicFramePr>
            <a:graphicFrameLocks noChangeAspect="1"/>
          </p:cNvGraphicFramePr>
          <p:nvPr>
            <p:extLst>
              <p:ext uri="{D42A27DB-BD31-4B8C-83A1-F6EECF244321}">
                <p14:modId xmlns:p14="http://schemas.microsoft.com/office/powerpoint/2010/main" val="3791687781"/>
              </p:ext>
            </p:extLst>
          </p:nvPr>
        </p:nvGraphicFramePr>
        <p:xfrm>
          <a:off x="360307" y="4155571"/>
          <a:ext cx="10150915" cy="3820850"/>
        </p:xfrm>
        <a:graphic>
          <a:graphicData uri="http://schemas.openxmlformats.org/presentationml/2006/ole">
            <mc:AlternateContent xmlns:mc="http://schemas.openxmlformats.org/markup-compatibility/2006">
              <mc:Choice xmlns:v="urn:schemas-microsoft-com:vml" Requires="v">
                <p:oleObj spid="_x0000_s3195" name="Visio" r:id="rId8" imgW="6781871" imgH="2552873" progId="Visio.Drawing.15">
                  <p:embed/>
                </p:oleObj>
              </mc:Choice>
              <mc:Fallback>
                <p:oleObj name="Visio" r:id="rId8" imgW="6781871" imgH="2552873" progId="Visio.Drawing.15">
                  <p:embed/>
                  <p:pic>
                    <p:nvPicPr>
                      <p:cNvPr id="27" name="对象 26">
                        <a:extLst>
                          <a:ext uri="{FF2B5EF4-FFF2-40B4-BE49-F238E27FC236}">
                            <a16:creationId xmlns:a16="http://schemas.microsoft.com/office/drawing/2014/main" id="{0E50F2B4-5F59-47F3-BD7F-624A85B82DD5}"/>
                          </a:ext>
                        </a:extLst>
                      </p:cNvPr>
                      <p:cNvPicPr/>
                      <p:nvPr/>
                    </p:nvPicPr>
                    <p:blipFill>
                      <a:blip r:embed="rId9"/>
                      <a:stretch>
                        <a:fillRect/>
                      </a:stretch>
                    </p:blipFill>
                    <p:spPr>
                      <a:xfrm>
                        <a:off x="360307" y="4155571"/>
                        <a:ext cx="10150915" cy="3820850"/>
                      </a:xfrm>
                      <a:prstGeom prst="rect">
                        <a:avLst/>
                      </a:prstGeom>
                    </p:spPr>
                  </p:pic>
                </p:oleObj>
              </mc:Fallback>
            </mc:AlternateContent>
          </a:graphicData>
        </a:graphic>
      </p:graphicFrame>
      <p:cxnSp>
        <p:nvCxnSpPr>
          <p:cNvPr id="23" name="直接箭头连接符 22">
            <a:extLst>
              <a:ext uri="{FF2B5EF4-FFF2-40B4-BE49-F238E27FC236}">
                <a16:creationId xmlns:a16="http://schemas.microsoft.com/office/drawing/2014/main" id="{D1E4C3EA-8487-498F-B969-8E7ADE667B76}"/>
              </a:ext>
            </a:extLst>
          </p:cNvPr>
          <p:cNvCxnSpPr>
            <a:cxnSpLocks/>
            <a:stCxn id="25" idx="1"/>
          </p:cNvCxnSpPr>
          <p:nvPr/>
        </p:nvCxnSpPr>
        <p:spPr>
          <a:xfrm flipH="1">
            <a:off x="13831591" y="5176436"/>
            <a:ext cx="733760" cy="898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DCF2BE6-03A6-4882-9166-982D522F0F2F}"/>
              </a:ext>
            </a:extLst>
          </p:cNvPr>
          <p:cNvSpPr txBox="1"/>
          <p:nvPr/>
        </p:nvSpPr>
        <p:spPr>
          <a:xfrm>
            <a:off x="14565351" y="4884048"/>
            <a:ext cx="1846811" cy="584775"/>
          </a:xfrm>
          <a:prstGeom prst="rect">
            <a:avLst/>
          </a:prstGeom>
          <a:noFill/>
        </p:spPr>
        <p:txBody>
          <a:bodyPr wrap="square" rtlCol="0">
            <a:spAutoFit/>
          </a:bodyPr>
          <a:lstStyle/>
          <a:p>
            <a:r>
              <a:rPr lang="zh-CN" altLang="en-US" sz="3200" dirty="0">
                <a:solidFill>
                  <a:schemeClr val="bg1">
                    <a:lumMod val="50000"/>
                  </a:schemeClr>
                </a:solidFill>
              </a:rPr>
              <a:t>原始光斑</a:t>
            </a:r>
            <a:endParaRPr lang="zh-CN" altLang="en-US" sz="2800" dirty="0">
              <a:solidFill>
                <a:schemeClr val="bg1">
                  <a:lumMod val="50000"/>
                </a:schemeClr>
              </a:solidFill>
            </a:endParaRPr>
          </a:p>
        </p:txBody>
      </p:sp>
      <p:graphicFrame>
        <p:nvGraphicFramePr>
          <p:cNvPr id="3" name="对象 2">
            <a:extLst>
              <a:ext uri="{FF2B5EF4-FFF2-40B4-BE49-F238E27FC236}">
                <a16:creationId xmlns:a16="http://schemas.microsoft.com/office/drawing/2014/main" id="{E23CAB26-A25A-4FBD-BF74-D3DEF903C004}"/>
              </a:ext>
            </a:extLst>
          </p:cNvPr>
          <p:cNvGraphicFramePr>
            <a:graphicFrameLocks noChangeAspect="1"/>
          </p:cNvGraphicFramePr>
          <p:nvPr>
            <p:extLst>
              <p:ext uri="{D42A27DB-BD31-4B8C-83A1-F6EECF244321}">
                <p14:modId xmlns:p14="http://schemas.microsoft.com/office/powerpoint/2010/main" val="691962634"/>
              </p:ext>
            </p:extLst>
          </p:nvPr>
        </p:nvGraphicFramePr>
        <p:xfrm>
          <a:off x="10778015" y="5158338"/>
          <a:ext cx="5165507" cy="5128662"/>
        </p:xfrm>
        <a:graphic>
          <a:graphicData uri="http://schemas.openxmlformats.org/presentationml/2006/ole">
            <mc:AlternateContent xmlns:mc="http://schemas.openxmlformats.org/markup-compatibility/2006">
              <mc:Choice xmlns:v="urn:schemas-microsoft-com:vml" Requires="v">
                <p:oleObj spid="_x0000_s3196" name="Visio" r:id="rId10" imgW="3337773" imgH="3314747" progId="Visio.Drawing.15">
                  <p:embed/>
                </p:oleObj>
              </mc:Choice>
              <mc:Fallback>
                <p:oleObj name="Visio" r:id="rId10" imgW="3337773" imgH="3314747" progId="Visio.Drawing.15">
                  <p:embed/>
                  <p:pic>
                    <p:nvPicPr>
                      <p:cNvPr id="0" name=""/>
                      <p:cNvPicPr/>
                      <p:nvPr/>
                    </p:nvPicPr>
                    <p:blipFill>
                      <a:blip r:embed="rId11"/>
                      <a:stretch>
                        <a:fillRect/>
                      </a:stretch>
                    </p:blipFill>
                    <p:spPr>
                      <a:xfrm>
                        <a:off x="10778015" y="5158338"/>
                        <a:ext cx="5165507" cy="5128662"/>
                      </a:xfrm>
                      <a:prstGeom prst="rect">
                        <a:avLst/>
                      </a:prstGeom>
                    </p:spPr>
                  </p:pic>
                </p:oleObj>
              </mc:Fallback>
            </mc:AlternateContent>
          </a:graphicData>
        </a:graphic>
      </p:graphicFrame>
      <p:cxnSp>
        <p:nvCxnSpPr>
          <p:cNvPr id="31" name="直接箭头连接符 30">
            <a:extLst>
              <a:ext uri="{FF2B5EF4-FFF2-40B4-BE49-F238E27FC236}">
                <a16:creationId xmlns:a16="http://schemas.microsoft.com/office/drawing/2014/main" id="{10C2CB8A-262D-40DA-9CCF-225B5F463569}"/>
              </a:ext>
            </a:extLst>
          </p:cNvPr>
          <p:cNvCxnSpPr>
            <a:cxnSpLocks/>
          </p:cNvCxnSpPr>
          <p:nvPr/>
        </p:nvCxnSpPr>
        <p:spPr>
          <a:xfrm flipH="1">
            <a:off x="14290673" y="5965584"/>
            <a:ext cx="1122336" cy="538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4B423A2-2BA9-48C1-8290-8E5F60A56D26}"/>
              </a:ext>
            </a:extLst>
          </p:cNvPr>
          <p:cNvSpPr txBox="1"/>
          <p:nvPr/>
        </p:nvSpPr>
        <p:spPr>
          <a:xfrm>
            <a:off x="3563052" y="546974"/>
            <a:ext cx="6948170" cy="830997"/>
          </a:xfrm>
          <a:prstGeom prst="rect">
            <a:avLst/>
          </a:prstGeom>
          <a:noFill/>
        </p:spPr>
        <p:txBody>
          <a:bodyPr wrap="square" rtlCol="0">
            <a:spAutoFit/>
          </a:bodyPr>
          <a:lstStyle/>
          <a:p>
            <a:r>
              <a:rPr lang="en-US" altLang="zh-CN" sz="4800" dirty="0"/>
              <a:t>II. </a:t>
            </a:r>
            <a:r>
              <a:rPr lang="zh-CN" altLang="en-US" sz="4800" dirty="0"/>
              <a:t>实验现象</a:t>
            </a:r>
          </a:p>
        </p:txBody>
      </p:sp>
      <p:pic>
        <p:nvPicPr>
          <p:cNvPr id="4" name="图片 3">
            <a:extLst>
              <a:ext uri="{FF2B5EF4-FFF2-40B4-BE49-F238E27FC236}">
                <a16:creationId xmlns:a16="http://schemas.microsoft.com/office/drawing/2014/main" id="{856DD202-3610-497F-8DF9-3A2C5BE7D53B}"/>
              </a:ext>
            </a:extLst>
          </p:cNvPr>
          <p:cNvPicPr>
            <a:picLocks noChangeAspect="1"/>
          </p:cNvPicPr>
          <p:nvPr/>
        </p:nvPicPr>
        <p:blipFill rotWithShape="1">
          <a:blip r:embed="rId12"/>
          <a:srcRect l="58339" t="11656" r="26172" b="80266"/>
          <a:stretch/>
        </p:blipFill>
        <p:spPr>
          <a:xfrm>
            <a:off x="11517224" y="2031131"/>
            <a:ext cx="3646576" cy="2852917"/>
          </a:xfrm>
          <a:prstGeom prst="rect">
            <a:avLst/>
          </a:prstGeom>
        </p:spPr>
      </p:pic>
      <p:cxnSp>
        <p:nvCxnSpPr>
          <p:cNvPr id="28" name="直接连接符 27">
            <a:extLst>
              <a:ext uri="{FF2B5EF4-FFF2-40B4-BE49-F238E27FC236}">
                <a16:creationId xmlns:a16="http://schemas.microsoft.com/office/drawing/2014/main" id="{63152AAD-C5ED-40CA-B391-8CA26746AC63}"/>
              </a:ext>
            </a:extLst>
          </p:cNvPr>
          <p:cNvCxnSpPr>
            <a:cxnSpLocks/>
          </p:cNvCxnSpPr>
          <p:nvPr/>
        </p:nvCxnSpPr>
        <p:spPr>
          <a:xfrm>
            <a:off x="13868400" y="4427185"/>
            <a:ext cx="99060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1675F28-7EF9-4DED-9FF5-4D3C77FE33CF}"/>
              </a:ext>
            </a:extLst>
          </p:cNvPr>
          <p:cNvSpPr txBox="1"/>
          <p:nvPr/>
        </p:nvSpPr>
        <p:spPr>
          <a:xfrm>
            <a:off x="13944600" y="3950614"/>
            <a:ext cx="910827" cy="523220"/>
          </a:xfrm>
          <a:prstGeom prst="rect">
            <a:avLst/>
          </a:prstGeom>
          <a:noFill/>
        </p:spPr>
        <p:txBody>
          <a:bodyPr wrap="none" rtlCol="0">
            <a:spAutoFit/>
          </a:bodyPr>
          <a:lstStyle/>
          <a:p>
            <a:r>
              <a:rPr lang="en-US" altLang="zh-CN" sz="2800" dirty="0">
                <a:solidFill>
                  <a:schemeClr val="bg1"/>
                </a:solidFill>
              </a:rPr>
              <a:t>1cm</a:t>
            </a:r>
            <a:endParaRPr lang="zh-CN" altLang="en-US" sz="2800" dirty="0">
              <a:solidFill>
                <a:schemeClr val="bg1"/>
              </a:solidFill>
            </a:endParaRPr>
          </a:p>
        </p:txBody>
      </p:sp>
      <p:sp>
        <p:nvSpPr>
          <p:cNvPr id="2" name="灯片编号占位符 1">
            <a:extLst>
              <a:ext uri="{FF2B5EF4-FFF2-40B4-BE49-F238E27FC236}">
                <a16:creationId xmlns:a16="http://schemas.microsoft.com/office/drawing/2014/main" id="{1BDEDD29-05A1-476A-ABB9-82A6C7A08EB2}"/>
              </a:ext>
            </a:extLst>
          </p:cNvPr>
          <p:cNvSpPr>
            <a:spLocks noGrp="1"/>
          </p:cNvSpPr>
          <p:nvPr>
            <p:ph type="sldNum" sz="quarter" idx="12"/>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1313398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plq1nyp">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2702</Words>
  <Application>Microsoft Office PowerPoint</Application>
  <PresentationFormat>自定义</PresentationFormat>
  <Paragraphs>489</Paragraphs>
  <Slides>35</Slides>
  <Notes>35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35</vt:i4>
      </vt:variant>
    </vt:vector>
  </HeadingPairs>
  <TitlesOfParts>
    <vt:vector size="45" baseType="lpstr">
      <vt:lpstr>汉仪文黑-65W</vt:lpstr>
      <vt:lpstr>等线</vt:lpstr>
      <vt:lpstr>微软雅黑</vt:lpstr>
      <vt:lpstr>Cambria Math</vt:lpstr>
      <vt:lpstr>Arial</vt:lpstr>
      <vt:lpstr>黑体</vt:lpstr>
      <vt:lpstr>幼圆</vt:lpstr>
      <vt:lpstr>Office Theme</vt:lpstr>
      <vt:lpstr>Equation.KSEE3</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cp:revision>
  <dcterms:created xsi:type="dcterms:W3CDTF">2019-05-02T13:38:00Z</dcterms:created>
  <dcterms:modified xsi:type="dcterms:W3CDTF">2019-07-03T02:17:04Z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